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27"/>
  </p:notesMasterIdLst>
  <p:handoutMasterIdLst>
    <p:handoutMasterId r:id="rId28"/>
  </p:handoutMasterIdLst>
  <p:sldIdLst>
    <p:sldId id="336" r:id="rId2"/>
    <p:sldId id="408" r:id="rId3"/>
    <p:sldId id="323" r:id="rId4"/>
    <p:sldId id="439" r:id="rId5"/>
    <p:sldId id="442" r:id="rId6"/>
    <p:sldId id="436" r:id="rId7"/>
    <p:sldId id="438" r:id="rId8"/>
    <p:sldId id="437" r:id="rId9"/>
    <p:sldId id="445" r:id="rId10"/>
    <p:sldId id="446" r:id="rId11"/>
    <p:sldId id="443" r:id="rId12"/>
    <p:sldId id="444" r:id="rId13"/>
    <p:sldId id="447" r:id="rId14"/>
    <p:sldId id="435" r:id="rId15"/>
    <p:sldId id="448" r:id="rId16"/>
    <p:sldId id="449" r:id="rId17"/>
    <p:sldId id="451" r:id="rId18"/>
    <p:sldId id="450" r:id="rId19"/>
    <p:sldId id="452" r:id="rId20"/>
    <p:sldId id="441" r:id="rId21"/>
    <p:sldId id="440" r:id="rId22"/>
    <p:sldId id="341" r:id="rId23"/>
    <p:sldId id="434" r:id="rId24"/>
    <p:sldId id="425" r:id="rId25"/>
    <p:sldId id="430" r:id="rId2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B78B0F-FBB8-4512-B5D1-369DA0F65846}">
  <a:tblStyle styleId="{93B78B0F-FBB8-4512-B5D1-369DA0F6584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50" autoAdjust="0"/>
    <p:restoredTop sz="96433" autoAdjust="0"/>
  </p:normalViewPr>
  <p:slideViewPr>
    <p:cSldViewPr snapToGrid="0">
      <p:cViewPr varScale="1">
        <p:scale>
          <a:sx n="154" d="100"/>
          <a:sy n="154" d="100"/>
        </p:scale>
        <p:origin x="330" y="126"/>
      </p:cViewPr>
      <p:guideLst/>
    </p:cSldViewPr>
  </p:slideViewPr>
  <p:notesTextViewPr>
    <p:cViewPr>
      <p:scale>
        <a:sx n="25" d="100"/>
        <a:sy n="25" d="100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49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508D95-8626-4D91-824C-47254A0C3255}" type="datetimeFigureOut">
              <a:rPr lang="cs-CZ" smtClean="0"/>
              <a:t>28.06.2021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89444-FB18-4D96-8FE6-3A7FBC0C8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064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477726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25503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3382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3891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4593700"/>
            <a:ext cx="9144000" cy="54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21" name="Google Shape;21;p4"/>
          <p:cNvSpPr/>
          <p:nvPr/>
        </p:nvSpPr>
        <p:spPr>
          <a:xfrm>
            <a:off x="3473700" y="4593700"/>
            <a:ext cx="2196600" cy="54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4"/>
          <p:cNvSpPr/>
          <p:nvPr/>
        </p:nvSpPr>
        <p:spPr>
          <a:xfrm>
            <a:off x="4023300" y="4593700"/>
            <a:ext cx="1097400" cy="549600"/>
          </a:xfrm>
          <a:prstGeom prst="rect">
            <a:avLst/>
          </a:prstGeom>
          <a:solidFill>
            <a:srgbClr val="D4D3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1404225" y="1194150"/>
            <a:ext cx="6335400" cy="309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SzPts val="3000"/>
              <a:buChar char="▪"/>
              <a:defRPr sz="300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▫"/>
              <a:defRPr sz="3000" i="1"/>
            </a:lvl2pPr>
            <a:lvl3pPr marL="1371600" lvl="2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▫"/>
              <a:defRPr sz="3000" i="1"/>
            </a:lvl3pPr>
            <a:lvl4pPr marL="1828800" lvl="3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▫"/>
              <a:defRPr sz="3000" i="1"/>
            </a:lvl4pPr>
            <a:lvl5pPr marL="2286000" lvl="4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▫"/>
              <a:defRPr sz="3000" i="1"/>
            </a:lvl5pPr>
            <a:lvl6pPr marL="2743200" lvl="5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▫"/>
              <a:defRPr sz="3000" i="1"/>
            </a:lvl6pPr>
            <a:lvl7pPr marL="3200400" lvl="6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▫"/>
              <a:defRPr sz="3000" i="1"/>
            </a:lvl7pPr>
            <a:lvl8pPr marL="3657600" lvl="7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▫"/>
              <a:defRPr sz="3000" i="1"/>
            </a:lvl8pPr>
            <a:lvl9pPr marL="4114800" lvl="8" indent="-419100" algn="ctr">
              <a:spcBef>
                <a:spcPts val="0"/>
              </a:spcBef>
              <a:spcAft>
                <a:spcPts val="0"/>
              </a:spcAft>
              <a:buSzPts val="3000"/>
              <a:buChar char="▫"/>
              <a:defRPr sz="3000" i="1"/>
            </a:lvl9pPr>
          </a:lstStyle>
          <a:p>
            <a:endParaRPr dirty="0"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4023300" y="4593850"/>
            <a:ext cx="1097400" cy="5496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101600" y="4683834"/>
            <a:ext cx="231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SICURIT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oogle Shape;48;p7"/>
          <p:cNvGrpSpPr/>
          <p:nvPr/>
        </p:nvGrpSpPr>
        <p:grpSpPr>
          <a:xfrm>
            <a:off x="-11050" y="887200"/>
            <a:ext cx="9155050" cy="4256100"/>
            <a:chOff x="-11050" y="887200"/>
            <a:chExt cx="9155050" cy="4256100"/>
          </a:xfrm>
        </p:grpSpPr>
        <p:cxnSp>
          <p:nvCxnSpPr>
            <p:cNvPr id="49" name="Google Shape;49;p7"/>
            <p:cNvCxnSpPr/>
            <p:nvPr/>
          </p:nvCxnSpPr>
          <p:spPr>
            <a:xfrm>
              <a:off x="-11050" y="887200"/>
              <a:ext cx="80604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diamond" w="med" len="med"/>
            </a:ln>
          </p:spPr>
        </p:cxnSp>
        <p:sp>
          <p:nvSpPr>
            <p:cNvPr id="50" name="Google Shape;50;p7"/>
            <p:cNvSpPr/>
            <p:nvPr/>
          </p:nvSpPr>
          <p:spPr>
            <a:xfrm>
              <a:off x="0" y="4593700"/>
              <a:ext cx="9144000" cy="549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1" name="Google Shape;51;p7"/>
            <p:cNvSpPr/>
            <p:nvPr/>
          </p:nvSpPr>
          <p:spPr>
            <a:xfrm>
              <a:off x="0" y="4593700"/>
              <a:ext cx="549600" cy="549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" name="Google Shape;52;p7"/>
            <p:cNvCxnSpPr/>
            <p:nvPr/>
          </p:nvCxnSpPr>
          <p:spPr>
            <a:xfrm>
              <a:off x="-11050" y="887200"/>
              <a:ext cx="5529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3" name="Google Shape;53;p7"/>
          <p:cNvSpPr/>
          <p:nvPr/>
        </p:nvSpPr>
        <p:spPr>
          <a:xfrm>
            <a:off x="8046600" y="4593700"/>
            <a:ext cx="1097400" cy="549600"/>
          </a:xfrm>
          <a:prstGeom prst="rect">
            <a:avLst/>
          </a:prstGeom>
          <a:solidFill>
            <a:srgbClr val="D4D3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title"/>
          </p:nvPr>
        </p:nvSpPr>
        <p:spPr>
          <a:xfrm>
            <a:off x="549600" y="361375"/>
            <a:ext cx="7497000" cy="54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1"/>
          </p:nvPr>
        </p:nvSpPr>
        <p:spPr>
          <a:xfrm>
            <a:off x="549600" y="1200150"/>
            <a:ext cx="3639000" cy="31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9pPr>
          </a:lstStyle>
          <a:p>
            <a:endParaRPr dirty="0"/>
          </a:p>
        </p:txBody>
      </p:sp>
      <p:sp>
        <p:nvSpPr>
          <p:cNvPr id="56" name="Google Shape;56;p7"/>
          <p:cNvSpPr txBox="1">
            <a:spLocks noGrp="1"/>
          </p:cNvSpPr>
          <p:nvPr>
            <p:ph type="body" idx="2"/>
          </p:nvPr>
        </p:nvSpPr>
        <p:spPr>
          <a:xfrm>
            <a:off x="4407604" y="1200150"/>
            <a:ext cx="3639000" cy="31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9pPr>
          </a:lstStyle>
          <a:p>
            <a:endParaRPr dirty="0"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8046600" y="4593850"/>
            <a:ext cx="1097400" cy="5496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" name="TextovéPole 11"/>
          <p:cNvSpPr txBox="1"/>
          <p:nvPr userDrawn="1"/>
        </p:nvSpPr>
        <p:spPr>
          <a:xfrm>
            <a:off x="637775" y="4683834"/>
            <a:ext cx="231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SICURIT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1"/>
          <p:cNvSpPr/>
          <p:nvPr/>
        </p:nvSpPr>
        <p:spPr>
          <a:xfrm>
            <a:off x="0" y="4593700"/>
            <a:ext cx="9144000" cy="54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87" name="Google Shape;87;p11"/>
          <p:cNvSpPr/>
          <p:nvPr/>
        </p:nvSpPr>
        <p:spPr>
          <a:xfrm>
            <a:off x="3473700" y="4593700"/>
            <a:ext cx="2196600" cy="54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1"/>
          <p:cNvSpPr txBox="1">
            <a:spLocks noGrp="1"/>
          </p:cNvSpPr>
          <p:nvPr>
            <p:ph type="sldNum" idx="12"/>
          </p:nvPr>
        </p:nvSpPr>
        <p:spPr>
          <a:xfrm>
            <a:off x="4023300" y="4593850"/>
            <a:ext cx="1097400" cy="5496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" name="TextovéPole 5"/>
          <p:cNvSpPr txBox="1"/>
          <p:nvPr userDrawn="1"/>
        </p:nvSpPr>
        <p:spPr>
          <a:xfrm>
            <a:off x="101600" y="4683834"/>
            <a:ext cx="231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SICURIT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ed">
  <p:cSld name="BLANK_1">
    <p:bg>
      <p:bgPr>
        <a:solidFill>
          <a:schemeClr val="accent2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/>
          <p:nvPr/>
        </p:nvSpPr>
        <p:spPr>
          <a:xfrm>
            <a:off x="0" y="4593700"/>
            <a:ext cx="9144000" cy="549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91" name="Google Shape;91;p12"/>
          <p:cNvSpPr/>
          <p:nvPr/>
        </p:nvSpPr>
        <p:spPr>
          <a:xfrm>
            <a:off x="3473700" y="4593700"/>
            <a:ext cx="2196600" cy="5496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2"/>
          <p:cNvSpPr/>
          <p:nvPr/>
        </p:nvSpPr>
        <p:spPr>
          <a:xfrm>
            <a:off x="4023300" y="4593700"/>
            <a:ext cx="1097400" cy="549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2"/>
          <p:cNvSpPr txBox="1">
            <a:spLocks noGrp="1"/>
          </p:cNvSpPr>
          <p:nvPr>
            <p:ph type="sldNum" idx="12"/>
          </p:nvPr>
        </p:nvSpPr>
        <p:spPr>
          <a:xfrm>
            <a:off x="4023300" y="4593850"/>
            <a:ext cx="1097400" cy="5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" name="TextovéPole 7"/>
          <p:cNvSpPr txBox="1"/>
          <p:nvPr userDrawn="1"/>
        </p:nvSpPr>
        <p:spPr>
          <a:xfrm>
            <a:off x="101600" y="4683834"/>
            <a:ext cx="231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SICURIT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accent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49600" y="361375"/>
            <a:ext cx="7497000" cy="5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Encode Sans"/>
              <a:buNone/>
              <a:defRPr sz="1800" b="1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Encode Sans"/>
              <a:buNone/>
              <a:defRPr sz="1800" b="1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Encode Sans"/>
              <a:buNone/>
              <a:defRPr sz="1800" b="1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Encode Sans"/>
              <a:buNone/>
              <a:defRPr sz="1800" b="1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Encode Sans"/>
              <a:buNone/>
              <a:defRPr sz="1800" b="1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Encode Sans"/>
              <a:buNone/>
              <a:defRPr sz="1800" b="1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Encode Sans"/>
              <a:buNone/>
              <a:defRPr sz="1800" b="1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Encode Sans"/>
              <a:buNone/>
              <a:defRPr sz="1800" b="1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Encode Sans"/>
              <a:buNone/>
              <a:defRPr sz="1800" b="1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49600" y="1200150"/>
            <a:ext cx="7497000" cy="29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Encode Sans ExtraLight"/>
              <a:buChar char="▪"/>
              <a:defRPr sz="2400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1pPr>
            <a:lvl2pPr marL="914400" lvl="1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Encode Sans ExtraLight"/>
              <a:buChar char="▫"/>
              <a:defRPr sz="2400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2pPr>
            <a:lvl3pPr marL="1371600" lvl="2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Encode Sans ExtraLight"/>
              <a:buChar char="▫"/>
              <a:defRPr sz="2400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3pPr>
            <a:lvl4pPr marL="1828800" lvl="3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Encode Sans ExtraLight"/>
              <a:buChar char="▫"/>
              <a:defRPr sz="2400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4pPr>
            <a:lvl5pPr marL="2286000" lvl="4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Encode Sans ExtraLight"/>
              <a:buChar char="▫"/>
              <a:defRPr sz="2400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5pPr>
            <a:lvl6pPr marL="2743200" lvl="5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Encode Sans ExtraLight"/>
              <a:buChar char="▫"/>
              <a:defRPr sz="2400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6pPr>
            <a:lvl7pPr marL="3200400" lvl="6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Encode Sans ExtraLight"/>
              <a:buChar char="▫"/>
              <a:defRPr sz="2400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7pPr>
            <a:lvl8pPr marL="3657600" lvl="7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Encode Sans ExtraLight"/>
              <a:buChar char="▫"/>
              <a:defRPr sz="2400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8pPr>
            <a:lvl9pPr marL="4114800" lvl="8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Encode Sans ExtraLight"/>
              <a:buChar char="▫"/>
              <a:defRPr sz="2400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046650" y="4593850"/>
            <a:ext cx="1097400" cy="5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300" b="1">
                <a:solidFill>
                  <a:schemeClr val="accent4"/>
                </a:solidFill>
                <a:latin typeface="Encode Sans"/>
                <a:ea typeface="Encode Sans"/>
                <a:cs typeface="Encode Sans"/>
                <a:sym typeface="Encode Sans"/>
              </a:defRPr>
            </a:lvl1pPr>
            <a:lvl2pPr lvl="1" algn="ctr">
              <a:buNone/>
              <a:defRPr sz="1300" b="1">
                <a:solidFill>
                  <a:schemeClr val="accent4"/>
                </a:solidFill>
                <a:latin typeface="Encode Sans"/>
                <a:ea typeface="Encode Sans"/>
                <a:cs typeface="Encode Sans"/>
                <a:sym typeface="Encode Sans"/>
              </a:defRPr>
            </a:lvl2pPr>
            <a:lvl3pPr lvl="2" algn="ctr">
              <a:buNone/>
              <a:defRPr sz="1300" b="1">
                <a:solidFill>
                  <a:schemeClr val="accent4"/>
                </a:solidFill>
                <a:latin typeface="Encode Sans"/>
                <a:ea typeface="Encode Sans"/>
                <a:cs typeface="Encode Sans"/>
                <a:sym typeface="Encode Sans"/>
              </a:defRPr>
            </a:lvl3pPr>
            <a:lvl4pPr lvl="3" algn="ctr">
              <a:buNone/>
              <a:defRPr sz="1300" b="1">
                <a:solidFill>
                  <a:schemeClr val="accent4"/>
                </a:solidFill>
                <a:latin typeface="Encode Sans"/>
                <a:ea typeface="Encode Sans"/>
                <a:cs typeface="Encode Sans"/>
                <a:sym typeface="Encode Sans"/>
              </a:defRPr>
            </a:lvl4pPr>
            <a:lvl5pPr lvl="4" algn="ctr">
              <a:buNone/>
              <a:defRPr sz="1300" b="1">
                <a:solidFill>
                  <a:schemeClr val="accent4"/>
                </a:solidFill>
                <a:latin typeface="Encode Sans"/>
                <a:ea typeface="Encode Sans"/>
                <a:cs typeface="Encode Sans"/>
                <a:sym typeface="Encode Sans"/>
              </a:defRPr>
            </a:lvl5pPr>
            <a:lvl6pPr lvl="5" algn="ctr">
              <a:buNone/>
              <a:defRPr sz="1300" b="1">
                <a:solidFill>
                  <a:schemeClr val="accent4"/>
                </a:solidFill>
                <a:latin typeface="Encode Sans"/>
                <a:ea typeface="Encode Sans"/>
                <a:cs typeface="Encode Sans"/>
                <a:sym typeface="Encode Sans"/>
              </a:defRPr>
            </a:lvl6pPr>
            <a:lvl7pPr lvl="6" algn="ctr">
              <a:buNone/>
              <a:defRPr sz="1300" b="1">
                <a:solidFill>
                  <a:schemeClr val="accent4"/>
                </a:solidFill>
                <a:latin typeface="Encode Sans"/>
                <a:ea typeface="Encode Sans"/>
                <a:cs typeface="Encode Sans"/>
                <a:sym typeface="Encode Sans"/>
              </a:defRPr>
            </a:lvl7pPr>
            <a:lvl8pPr lvl="7" algn="ctr">
              <a:buNone/>
              <a:defRPr sz="1300" b="1">
                <a:solidFill>
                  <a:schemeClr val="accent4"/>
                </a:solidFill>
                <a:latin typeface="Encode Sans"/>
                <a:ea typeface="Encode Sans"/>
                <a:cs typeface="Encode Sans"/>
                <a:sym typeface="Encode Sans"/>
              </a:defRPr>
            </a:lvl8pPr>
            <a:lvl9pPr lvl="8" algn="ctr">
              <a:buNone/>
              <a:defRPr sz="1300" b="1">
                <a:solidFill>
                  <a:schemeClr val="accent4"/>
                </a:solidFill>
                <a:latin typeface="Encode Sans"/>
                <a:ea typeface="Encode Sans"/>
                <a:cs typeface="Encode Sans"/>
                <a:sym typeface="Encode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7" r:id="rId3"/>
    <p:sldLayoutId id="2147483658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</a:t>
            </a:fld>
            <a:endParaRPr lang="en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5" name="Obrázek 4" descr="sicurit logo upravene male.eps"/>
          <p:cNvPicPr>
            <a:picLocks noChangeAspect="1"/>
          </p:cNvPicPr>
          <p:nvPr/>
        </p:nvPicPr>
        <p:blipFill rotWithShape="1">
          <a:blip r:embed="rId2" cstate="print"/>
          <a:srcRect l="-12813" r="12813"/>
          <a:stretch/>
        </p:blipFill>
        <p:spPr>
          <a:xfrm>
            <a:off x="971550" y="553559"/>
            <a:ext cx="6574926" cy="384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525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dissolve/>
      </p:transition>
    </mc:Choice>
    <mc:Fallback xmlns="">
      <p:transition spd="med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0D0D82F-848A-437B-B12C-2451363AD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VÍCEČETNÉ INSTALACE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4C21D039-10F6-4891-9B40-9B57E9AAF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  <p:sp>
        <p:nvSpPr>
          <p:cNvPr id="9" name="Zástupný symbol pro text 2">
            <a:extLst>
              <a:ext uri="{FF2B5EF4-FFF2-40B4-BE49-F238E27FC236}">
                <a16:creationId xmlns:a16="http://schemas.microsoft.com/office/drawing/2014/main" xmlns="" id="{DC180565-2A88-4AC0-8549-2FE77CC88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00" y="1301750"/>
            <a:ext cx="7812080" cy="3108300"/>
          </a:xfrm>
        </p:spPr>
        <p:txBody>
          <a:bodyPr/>
          <a:lstStyle/>
          <a:p>
            <a:pPr marL="101600" indent="0">
              <a:buNone/>
            </a:pPr>
            <a:endParaRPr lang="pl-PL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FFD8FF1B-EA4A-443A-905C-F88E45F341BD}"/>
              </a:ext>
            </a:extLst>
          </p:cNvPr>
          <p:cNvSpPr/>
          <p:nvPr/>
        </p:nvSpPr>
        <p:spPr>
          <a:xfrm>
            <a:off x="0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E339ADD3-15FD-435E-A605-72C7546CD517}"/>
              </a:ext>
            </a:extLst>
          </p:cNvPr>
          <p:cNvSpPr/>
          <p:nvPr/>
        </p:nvSpPr>
        <p:spPr>
          <a:xfrm>
            <a:off x="1380723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xmlns="" id="{D2D2F8F8-0F92-4CD5-A1CB-D9915C8F39AF}"/>
              </a:ext>
            </a:extLst>
          </p:cNvPr>
          <p:cNvSpPr/>
          <p:nvPr/>
        </p:nvSpPr>
        <p:spPr>
          <a:xfrm>
            <a:off x="2437902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xmlns="" id="{C8ECCDCF-70D1-4C77-9304-5B1DA5790B4D}"/>
              </a:ext>
            </a:extLst>
          </p:cNvPr>
          <p:cNvSpPr/>
          <p:nvPr/>
        </p:nvSpPr>
        <p:spPr>
          <a:xfrm>
            <a:off x="3804793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xmlns="" id="{8E26ADB6-540C-41F0-8358-666BF4B25478}"/>
              </a:ext>
            </a:extLst>
          </p:cNvPr>
          <p:cNvSpPr/>
          <p:nvPr/>
        </p:nvSpPr>
        <p:spPr>
          <a:xfrm>
            <a:off x="5181571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xmlns="" id="{F82219C7-ED43-4F1D-B03F-D8FC982F8E12}"/>
              </a:ext>
            </a:extLst>
          </p:cNvPr>
          <p:cNvSpPr/>
          <p:nvPr/>
        </p:nvSpPr>
        <p:spPr>
          <a:xfrm>
            <a:off x="6441877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xmlns="" id="{A7C98FB2-8B05-4C69-9B19-2372B5B5375C}"/>
              </a:ext>
            </a:extLst>
          </p:cNvPr>
          <p:cNvSpPr/>
          <p:nvPr/>
        </p:nvSpPr>
        <p:spPr>
          <a:xfrm>
            <a:off x="7763277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135B73A0-26B1-4A89-8D94-0ED602FB1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000" y="1102038"/>
            <a:ext cx="8200583" cy="251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17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F9C5E7E-1A00-423C-BC6F-A91D1FF8D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KŘÍŽENÍ BARIÉR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74926DC1-C62F-4F07-B662-DEEEE65333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  <p:sp>
        <p:nvSpPr>
          <p:cNvPr id="8" name="Zástupný symbol pro text 2">
            <a:extLst>
              <a:ext uri="{FF2B5EF4-FFF2-40B4-BE49-F238E27FC236}">
                <a16:creationId xmlns:a16="http://schemas.microsoft.com/office/drawing/2014/main" xmlns="" id="{05CDAC2D-3002-46E5-99C0-171458F4E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00" y="1301750"/>
            <a:ext cx="7812080" cy="3108300"/>
          </a:xfrm>
        </p:spPr>
        <p:txBody>
          <a:bodyPr/>
          <a:lstStyle/>
          <a:p>
            <a:pPr marL="101600" indent="0" algn="l">
              <a:buNone/>
            </a:pPr>
            <a:r>
              <a:rPr lang="pl-PL" dirty="0"/>
              <a:t>K zamezení „mrtvých zón” u mikrovlnné technologie je třeba při vytváření konfigurace zařízení provést křížení pod úhly tvořící dostatečnou ochranu.</a:t>
            </a:r>
          </a:p>
          <a:p>
            <a:pPr marL="101600" indent="0" algn="l">
              <a:buNone/>
            </a:pPr>
            <a:endParaRPr lang="pl-PL" dirty="0"/>
          </a:p>
          <a:p>
            <a:pPr marL="101600" indent="0" algn="l">
              <a:buNone/>
            </a:pPr>
            <a:r>
              <a:rPr lang="pl-PL" dirty="0"/>
              <a:t>Instalace by vždy měla mít sudý počet mikrovln (vysílač + přijímač) tak, aby byl vždy uzavřen perimetr. Dvě křížící se mikrovlny by neměly mít stejný kanál</a:t>
            </a:r>
          </a:p>
        </p:txBody>
      </p:sp>
    </p:spTree>
    <p:extLst>
      <p:ext uri="{BB962C8B-B14F-4D97-AF65-F5344CB8AC3E}">
        <p14:creationId xmlns:p14="http://schemas.microsoft.com/office/powerpoint/2010/main" val="1104425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F9C5E7E-1A00-423C-BC6F-A91D1FF8D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KŘÍŽENÍ BARIÉR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74926DC1-C62F-4F07-B662-DEEEE65333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BA3029AA-D2B9-424F-8E4C-FD8313C5A630}"/>
              </a:ext>
            </a:extLst>
          </p:cNvPr>
          <p:cNvSpPr/>
          <p:nvPr/>
        </p:nvSpPr>
        <p:spPr>
          <a:xfrm>
            <a:off x="7763277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8DD68F05-6482-448D-9206-297F54546B43}"/>
              </a:ext>
            </a:extLst>
          </p:cNvPr>
          <p:cNvSpPr/>
          <p:nvPr/>
        </p:nvSpPr>
        <p:spPr>
          <a:xfrm>
            <a:off x="6382554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xmlns="" id="{9A8BFDAE-9A98-4AA7-B1A9-4D2D7EAC514D}"/>
              </a:ext>
            </a:extLst>
          </p:cNvPr>
          <p:cNvSpPr/>
          <p:nvPr/>
        </p:nvSpPr>
        <p:spPr>
          <a:xfrm>
            <a:off x="5001831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xmlns="" id="{69A2E675-0BA8-4AE4-B200-3E2F59AB140C}"/>
              </a:ext>
            </a:extLst>
          </p:cNvPr>
          <p:cNvSpPr/>
          <p:nvPr/>
        </p:nvSpPr>
        <p:spPr>
          <a:xfrm>
            <a:off x="4057449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xmlns="" id="{5A7B84AE-7B3C-4611-8A41-051DE7D6DC11}"/>
              </a:ext>
            </a:extLst>
          </p:cNvPr>
          <p:cNvSpPr/>
          <p:nvPr/>
        </p:nvSpPr>
        <p:spPr>
          <a:xfrm>
            <a:off x="2820844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xmlns="" id="{C0911E53-B154-4F3A-93BB-3F06337B8929}"/>
              </a:ext>
            </a:extLst>
          </p:cNvPr>
          <p:cNvSpPr/>
          <p:nvPr/>
        </p:nvSpPr>
        <p:spPr>
          <a:xfrm>
            <a:off x="1440121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xmlns="" id="{1C01ED7A-C52C-46E5-8D8C-6D2487E35142}"/>
              </a:ext>
            </a:extLst>
          </p:cNvPr>
          <p:cNvSpPr/>
          <p:nvPr/>
        </p:nvSpPr>
        <p:spPr>
          <a:xfrm>
            <a:off x="172213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xmlns="" id="{D1201B24-040C-4309-9723-0F37E45E242F}"/>
              </a:ext>
            </a:extLst>
          </p:cNvPr>
          <p:cNvSpPr/>
          <p:nvPr/>
        </p:nvSpPr>
        <p:spPr>
          <a:xfrm>
            <a:off x="0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28519A4C-04F6-4D0B-B3E5-71DB368902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361" y="134429"/>
            <a:ext cx="6625518" cy="4324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46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750EA99-7AA2-4BA4-A197-413B7FEB0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A0FE4CAC-E05B-4263-B576-AA90AE5E10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86010488-371D-4528-AF0D-9FF62D12B98E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D7A68B23-DCFF-465B-99B1-6176340F6C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13</a:t>
            </a:fld>
            <a:endParaRPr lang="en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1A82BFEA-21C3-4535-874D-CECDFD84FF3F}"/>
              </a:ext>
            </a:extLst>
          </p:cNvPr>
          <p:cNvSpPr/>
          <p:nvPr/>
        </p:nvSpPr>
        <p:spPr>
          <a:xfrm>
            <a:off x="0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0BFD7C70-D244-4339-B3BE-4A7EFDF6FC71}"/>
              </a:ext>
            </a:extLst>
          </p:cNvPr>
          <p:cNvSpPr/>
          <p:nvPr/>
        </p:nvSpPr>
        <p:spPr>
          <a:xfrm>
            <a:off x="1097396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xmlns="" id="{721D1057-F7D5-4DD3-B6AE-D1A83FDECB58}"/>
              </a:ext>
            </a:extLst>
          </p:cNvPr>
          <p:cNvSpPr/>
          <p:nvPr/>
        </p:nvSpPr>
        <p:spPr>
          <a:xfrm>
            <a:off x="2335553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xmlns="" id="{525F88D4-BFF7-42D4-8794-B4BCBE8B08A7}"/>
              </a:ext>
            </a:extLst>
          </p:cNvPr>
          <p:cNvSpPr/>
          <p:nvPr/>
        </p:nvSpPr>
        <p:spPr>
          <a:xfrm>
            <a:off x="3716276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xmlns="" id="{53659CC9-F286-44CB-8D75-97612F78DC36}"/>
              </a:ext>
            </a:extLst>
          </p:cNvPr>
          <p:cNvSpPr/>
          <p:nvPr/>
        </p:nvSpPr>
        <p:spPr>
          <a:xfrm>
            <a:off x="5092501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xmlns="" id="{0819E96B-C211-49B1-BF4A-7A7C39A4C548}"/>
              </a:ext>
            </a:extLst>
          </p:cNvPr>
          <p:cNvSpPr/>
          <p:nvPr/>
        </p:nvSpPr>
        <p:spPr>
          <a:xfrm>
            <a:off x="6473224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xmlns="" id="{6D1F3484-EAE9-4681-8709-FD0D1201C68E}"/>
              </a:ext>
            </a:extLst>
          </p:cNvPr>
          <p:cNvSpPr/>
          <p:nvPr/>
        </p:nvSpPr>
        <p:spPr>
          <a:xfrm>
            <a:off x="7763277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8AA59677-0D29-42BE-B2BD-D68F85DAA8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52" y="636175"/>
            <a:ext cx="5470862" cy="2806262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F0FE99E2-7613-4160-9591-CDFDF7E798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4117" y="361375"/>
            <a:ext cx="3482450" cy="3246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547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14</a:t>
            </a:fld>
            <a:endParaRPr lang="en"/>
          </a:p>
        </p:txBody>
      </p:sp>
      <p:sp>
        <p:nvSpPr>
          <p:cNvPr id="4" name="Obdélník 3"/>
          <p:cNvSpPr/>
          <p:nvPr/>
        </p:nvSpPr>
        <p:spPr>
          <a:xfrm>
            <a:off x="1221761" y="1129553"/>
            <a:ext cx="6700477" cy="22898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>
                <a:latin typeface="Calibri" panose="020F0502020204030204" pitchFamily="34" charset="0"/>
                <a:cs typeface="Calibri" panose="020F0502020204030204" pitchFamily="34" charset="0"/>
              </a:rPr>
              <a:t>Nastavení</a:t>
            </a:r>
          </a:p>
        </p:txBody>
      </p:sp>
      <p:grpSp>
        <p:nvGrpSpPr>
          <p:cNvPr id="5" name="Google Shape;495;p39"/>
          <p:cNvGrpSpPr/>
          <p:nvPr/>
        </p:nvGrpSpPr>
        <p:grpSpPr>
          <a:xfrm rot="1534329">
            <a:off x="287793" y="1573006"/>
            <a:ext cx="3092008" cy="2287585"/>
            <a:chOff x="5255200" y="3006475"/>
            <a:chExt cx="511700" cy="378575"/>
          </a:xfrm>
          <a:solidFill>
            <a:schemeClr val="accent1"/>
          </a:solidFill>
        </p:grpSpPr>
        <p:sp>
          <p:nvSpPr>
            <p:cNvPr id="6" name="Google Shape;496;p39"/>
            <p:cNvSpPr/>
            <p:nvPr/>
          </p:nvSpPr>
          <p:spPr>
            <a:xfrm>
              <a:off x="5255200" y="3006475"/>
              <a:ext cx="349900" cy="349875"/>
            </a:xfrm>
            <a:custGeom>
              <a:avLst/>
              <a:gdLst/>
              <a:ahLst/>
              <a:cxnLst/>
              <a:rect l="l" t="t" r="r" b="b"/>
              <a:pathLst>
                <a:path w="13996" h="13995" extrusionOk="0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497;p39"/>
            <p:cNvSpPr/>
            <p:nvPr/>
          </p:nvSpPr>
          <p:spPr>
            <a:xfrm>
              <a:off x="5567825" y="3185975"/>
              <a:ext cx="199075" cy="199075"/>
            </a:xfrm>
            <a:custGeom>
              <a:avLst/>
              <a:gdLst/>
              <a:ahLst/>
              <a:cxnLst/>
              <a:rect l="l" t="t" r="r" b="b"/>
              <a:pathLst>
                <a:path w="7963" h="7963" extrusionOk="0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27038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dissolve/>
      </p:transition>
    </mc:Choice>
    <mc:Fallback xmlns="">
      <p:transition spd="med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E6621F-D796-4794-978E-DA57B3523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NASTAVENÍ ČASOVAČŮ DUÁLNÍ TECHNOLOGIE ABSOLUTE PLUS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A06EFA5-9E89-46D6-A86C-0570B4E1E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599" y="1200150"/>
            <a:ext cx="7648470" cy="3108300"/>
          </a:xfrm>
        </p:spPr>
        <p:txBody>
          <a:bodyPr/>
          <a:lstStyle/>
          <a:p>
            <a:pPr marL="101600" indent="0">
              <a:buNone/>
            </a:pPr>
            <a:r>
              <a:rPr lang="cs-CZ" dirty="0"/>
              <a:t>Vzájemné potvrzení jedné technologie druhou.</a:t>
            </a:r>
          </a:p>
          <a:p>
            <a:pPr marL="101600" indent="0">
              <a:buNone/>
            </a:pPr>
            <a:endParaRPr lang="cs-CZ" dirty="0"/>
          </a:p>
          <a:p>
            <a:pPr marL="101600" indent="0">
              <a:buNone/>
            </a:pPr>
            <a:r>
              <a:rPr lang="cs-CZ" dirty="0"/>
              <a:t>Změna času pomocí </a:t>
            </a:r>
            <a:r>
              <a:rPr lang="cs-CZ" dirty="0" err="1"/>
              <a:t>trimrů</a:t>
            </a:r>
            <a:r>
              <a:rPr lang="cs-CZ" dirty="0"/>
              <a:t> P1 a P2 na vyhodnocovací desce přijímače. </a:t>
            </a:r>
            <a:r>
              <a:rPr lang="cs-CZ" dirty="0" err="1"/>
              <a:t>Trimr</a:t>
            </a:r>
            <a:r>
              <a:rPr lang="cs-CZ" dirty="0"/>
              <a:t> P1 je určen pro nastavení času IR technologie, </a:t>
            </a:r>
            <a:r>
              <a:rPr lang="cs-CZ" dirty="0" err="1"/>
              <a:t>trimr</a:t>
            </a:r>
            <a:r>
              <a:rPr lang="cs-CZ" dirty="0"/>
              <a:t> P2 pro nastavení času MW technologie.</a:t>
            </a:r>
          </a:p>
          <a:p>
            <a:pPr marL="101600" indent="0">
              <a:buNone/>
            </a:pPr>
            <a:endParaRPr lang="cs-CZ" dirty="0"/>
          </a:p>
          <a:p>
            <a:pPr marL="101600" indent="0">
              <a:buNone/>
            </a:pPr>
            <a:r>
              <a:rPr lang="cs-CZ" dirty="0"/>
              <a:t>Časy lze měnit od 20 do 120 sekund ve směru hod. ručiček.</a:t>
            </a:r>
          </a:p>
          <a:p>
            <a:pPr marL="101600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2D8A76F2-7DB1-43B9-8C83-05F341906B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430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E6621F-D796-4794-978E-DA57B3523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PARAMETRY DESEK ABSOLUTE PLUS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A06EFA5-9E89-46D6-A86C-0570B4E1E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600" y="1017600"/>
            <a:ext cx="7017849" cy="3108300"/>
          </a:xfrm>
        </p:spPr>
        <p:txBody>
          <a:bodyPr/>
          <a:lstStyle/>
          <a:p>
            <a:pPr marL="101600" indent="0">
              <a:buNone/>
            </a:pPr>
            <a:r>
              <a:rPr lang="cs-CZ" dirty="0"/>
              <a:t>Každá deska má ochranné pojistky 1A pro napájení (=12V, </a:t>
            </a:r>
            <a:r>
              <a:rPr lang="cs-CZ" sz="1800" b="0" i="0" u="none" strike="noStrike" baseline="0" dirty="0">
                <a:latin typeface="TTE107B228t00"/>
              </a:rPr>
              <a:t>~24V).</a:t>
            </a:r>
            <a:endParaRPr lang="cs-CZ" dirty="0"/>
          </a:p>
          <a:p>
            <a:pPr marL="101600" indent="0">
              <a:buNone/>
            </a:pPr>
            <a:endParaRPr lang="cs-CZ" dirty="0"/>
          </a:p>
          <a:p>
            <a:pPr marL="101600" indent="0">
              <a:buNone/>
            </a:pPr>
            <a:r>
              <a:rPr lang="cs-CZ" dirty="0"/>
              <a:t>Stavové LED pro signalizaci poplachu IR a poplachu mikrovlny, diskvalifikace jedné z technologií, časová okna IR a MW, globální poplach, stav pojistek.</a:t>
            </a:r>
          </a:p>
          <a:p>
            <a:pPr marL="101600" indent="0">
              <a:buNone/>
            </a:pPr>
            <a:endParaRPr lang="cs-CZ" dirty="0"/>
          </a:p>
          <a:p>
            <a:pPr marL="101600" indent="0">
              <a:buNone/>
            </a:pPr>
            <a:r>
              <a:rPr lang="cs-CZ" dirty="0"/>
              <a:t>DIP přepínače pro aktivaci funkce bzučáku při poplachu na jedné z technologií, včetně simulace diskvalifikace mikrovlny.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2D8A76F2-7DB1-43B9-8C83-05F341906B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10029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E6621F-D796-4794-978E-DA57B3523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KANÁLU MIKROVLNY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A06EFA5-9E89-46D6-A86C-0570B4E1E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600" y="1017600"/>
            <a:ext cx="7017849" cy="3108300"/>
          </a:xfrm>
        </p:spPr>
        <p:txBody>
          <a:bodyPr/>
          <a:lstStyle/>
          <a:p>
            <a:pPr marL="101600" indent="0">
              <a:buNone/>
            </a:pPr>
            <a:r>
              <a:rPr lang="cs-CZ" dirty="0"/>
              <a:t>Možnost změny vysílacího kanálu mikrovlny, například v případě rušení jinou frekvencí v blízkém pásmu nebo v případě více bariér s mikrovlnou v těsné blízkosti.</a:t>
            </a:r>
          </a:p>
          <a:p>
            <a:pPr marL="101600" indent="0">
              <a:buNone/>
            </a:pPr>
            <a:endParaRPr lang="cs-CZ" dirty="0"/>
          </a:p>
          <a:p>
            <a:pPr marL="101600" indent="0">
              <a:buNone/>
            </a:pPr>
            <a:r>
              <a:rPr lang="cs-CZ" dirty="0"/>
              <a:t>Switch má volbu 4 kanálů od 9 do 10,5 MHz.</a:t>
            </a:r>
          </a:p>
          <a:p>
            <a:pPr marL="101600" indent="0">
              <a:buNone/>
            </a:pPr>
            <a:endParaRPr lang="cs-CZ" dirty="0"/>
          </a:p>
          <a:p>
            <a:pPr marL="101600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2D8A76F2-7DB1-43B9-8C83-05F341906B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37925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E6621F-D796-4794-978E-DA57B3523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SYNCHRONIZACE BARIÉR ABSOLUTE PLUS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A06EFA5-9E89-46D6-A86C-0570B4E1E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601" y="1017600"/>
            <a:ext cx="3676959" cy="3108300"/>
          </a:xfrm>
        </p:spPr>
        <p:txBody>
          <a:bodyPr/>
          <a:lstStyle/>
          <a:p>
            <a:pPr marL="101600" indent="0">
              <a:buNone/>
            </a:pPr>
            <a:r>
              <a:rPr lang="cs-CZ" dirty="0"/>
              <a:t>Propojení bariér, především na delší vzdálenost, kvůli synchronizaci </a:t>
            </a:r>
            <a:r>
              <a:rPr lang="cs-CZ" dirty="0" err="1"/>
              <a:t>infratechnologie</a:t>
            </a:r>
            <a:r>
              <a:rPr lang="cs-CZ" dirty="0"/>
              <a:t>   a mikrovlny.</a:t>
            </a:r>
          </a:p>
          <a:p>
            <a:pPr marL="101600" indent="0">
              <a:buNone/>
            </a:pPr>
            <a:endParaRPr lang="cs-CZ" dirty="0"/>
          </a:p>
          <a:p>
            <a:pPr marL="101600" indent="0">
              <a:buNone/>
            </a:pPr>
            <a:r>
              <a:rPr lang="cs-CZ" dirty="0"/>
              <a:t>Synchronizační kabel na svorkách SYNCH A, SYNCH B desek master a </a:t>
            </a:r>
            <a:r>
              <a:rPr lang="cs-CZ" dirty="0" err="1"/>
              <a:t>slave</a:t>
            </a:r>
            <a:r>
              <a:rPr lang="cs-CZ" dirty="0"/>
              <a:t>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2D8A76F2-7DB1-43B9-8C83-05F341906B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18</a:t>
            </a:fld>
            <a:endParaRPr lang="en"/>
          </a:p>
        </p:txBody>
      </p:sp>
      <p:sp>
        <p:nvSpPr>
          <p:cNvPr id="6" name="Zástupný text 2">
            <a:extLst>
              <a:ext uri="{FF2B5EF4-FFF2-40B4-BE49-F238E27FC236}">
                <a16:creationId xmlns:a16="http://schemas.microsoft.com/office/drawing/2014/main" xmlns="" id="{4354D56B-B26C-434C-8891-F0F461FB7350}"/>
              </a:ext>
            </a:extLst>
          </p:cNvPr>
          <p:cNvSpPr txBox="1">
            <a:spLocks/>
          </p:cNvSpPr>
          <p:nvPr/>
        </p:nvSpPr>
        <p:spPr>
          <a:xfrm>
            <a:off x="4646507" y="1025973"/>
            <a:ext cx="4184960" cy="31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Encode Sans ExtraLight"/>
              <a:buChar char="▪"/>
              <a:defRPr sz="2000" b="0" i="0" u="none" strike="noStrike" cap="none">
                <a:solidFill>
                  <a:schemeClr val="lt1"/>
                </a:solidFill>
                <a:latin typeface="Calibri" panose="020F0502020204030204" pitchFamily="34" charset="0"/>
                <a:ea typeface="Encode Sans ExtraLight"/>
                <a:cs typeface="Calibri" panose="020F0502020204030204" pitchFamily="34" charset="0"/>
                <a:sym typeface="Encode Sans ExtraLight"/>
              </a:defRPr>
            </a:lvl1pPr>
            <a:lvl2pPr marL="914400" marR="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2pPr>
            <a:lvl3pPr marL="1371600" marR="0" lvl="2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3pPr>
            <a:lvl4pPr marL="1828800" marR="0" lvl="3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4pPr>
            <a:lvl5pPr marL="2286000" marR="0" lvl="4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5pPr>
            <a:lvl6pPr marL="2743200" marR="0" lvl="5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6pPr>
            <a:lvl7pPr marL="3200400" marR="0" lvl="6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7pPr>
            <a:lvl8pPr marL="3657600" marR="0" lvl="7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8pPr>
            <a:lvl9pPr marL="4114800" marR="0" lvl="8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9pPr>
          </a:lstStyle>
          <a:p>
            <a:pPr marL="101600" indent="0">
              <a:buFont typeface="Encode Sans ExtraLight"/>
              <a:buNone/>
            </a:pPr>
            <a:r>
              <a:rPr lang="cs-CZ" dirty="0"/>
              <a:t>Synchronizační kabel :</a:t>
            </a:r>
          </a:p>
          <a:p>
            <a:pPr marL="101600" indent="0">
              <a:buFont typeface="Encode Sans ExtraLight"/>
              <a:buNone/>
            </a:pPr>
            <a:r>
              <a:rPr lang="cs-CZ" dirty="0"/>
              <a:t>CVF204 (2x0.5 + 4x0.22).</a:t>
            </a:r>
          </a:p>
          <a:p>
            <a:pPr marL="101600" indent="0">
              <a:buFont typeface="Encode Sans ExtraLight"/>
              <a:buNone/>
            </a:pPr>
            <a:endParaRPr lang="cs-CZ" dirty="0"/>
          </a:p>
          <a:p>
            <a:pPr marL="101600" indent="0">
              <a:buFont typeface="Encode Sans ExtraLight"/>
              <a:buNone/>
            </a:pPr>
            <a:r>
              <a:rPr lang="cs-CZ" dirty="0"/>
              <a:t>Propojení IR jednotek mezi sebou s využitím plochého kabelu.</a:t>
            </a:r>
          </a:p>
        </p:txBody>
      </p:sp>
    </p:spTree>
    <p:extLst>
      <p:ext uri="{BB962C8B-B14F-4D97-AF65-F5344CB8AC3E}">
        <p14:creationId xmlns:p14="http://schemas.microsoft.com/office/powerpoint/2010/main" val="245592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E6621F-D796-4794-978E-DA57B3523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NASTAVENÍ INFRABARIÉR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A06EFA5-9E89-46D6-A86C-0570B4E1E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602" y="1017600"/>
            <a:ext cx="7953696" cy="3108300"/>
          </a:xfrm>
        </p:spPr>
        <p:txBody>
          <a:bodyPr/>
          <a:lstStyle/>
          <a:p>
            <a:pPr marL="101600" indent="0">
              <a:buNone/>
            </a:pPr>
            <a:r>
              <a:rPr lang="cs-CZ" dirty="0"/>
              <a:t>Na sloup lze instalovat až 8 jednotek </a:t>
            </a:r>
            <a:r>
              <a:rPr lang="cs-CZ" dirty="0" err="1"/>
              <a:t>infrapaprsků</a:t>
            </a:r>
            <a:r>
              <a:rPr lang="cs-CZ" dirty="0" smtClean="0"/>
              <a:t>.</a:t>
            </a:r>
          </a:p>
          <a:p>
            <a:pPr marL="101600" indent="0">
              <a:buNone/>
            </a:pPr>
            <a:endParaRPr lang="cs-CZ" dirty="0"/>
          </a:p>
          <a:p>
            <a:pPr marL="101600" indent="0">
              <a:buNone/>
            </a:pPr>
            <a:r>
              <a:rPr lang="cs-CZ" dirty="0"/>
              <a:t>Při směřování IR proti sobě nesmí napětí na  </a:t>
            </a:r>
            <a:r>
              <a:rPr lang="cs-CZ" dirty="0" err="1" smtClean="0"/>
              <a:t>testpointech</a:t>
            </a:r>
            <a:r>
              <a:rPr lang="cs-CZ" dirty="0" smtClean="0"/>
              <a:t> A </a:t>
            </a:r>
            <a:r>
              <a:rPr lang="cs-CZ" dirty="0"/>
              <a:t>- B klesnout pod 8 V. Ideální hodnota se pohybuje nad 9 V</a:t>
            </a:r>
            <a:r>
              <a:rPr lang="cs-CZ" dirty="0" smtClean="0"/>
              <a:t>.</a:t>
            </a:r>
          </a:p>
          <a:p>
            <a:pPr marL="101600" indent="0">
              <a:buNone/>
            </a:pPr>
            <a:endParaRPr lang="cs-CZ" dirty="0"/>
          </a:p>
          <a:p>
            <a:pPr marL="101600" indent="0">
              <a:buNone/>
            </a:pPr>
            <a:r>
              <a:rPr lang="cs-CZ" dirty="0" smtClean="0"/>
              <a:t>Jakékoliv </a:t>
            </a:r>
            <a:r>
              <a:rPr lang="cs-CZ" dirty="0"/>
              <a:t>provedené změny na </a:t>
            </a:r>
            <a:r>
              <a:rPr lang="cs-CZ" dirty="0" err="1"/>
              <a:t>trimru</a:t>
            </a:r>
            <a:r>
              <a:rPr lang="cs-CZ" dirty="0"/>
              <a:t> regulace časového okna diskvalifikace (RA) a </a:t>
            </a:r>
            <a:r>
              <a:rPr lang="cs-CZ" dirty="0" err="1"/>
              <a:t>trimru</a:t>
            </a:r>
            <a:r>
              <a:rPr lang="cs-CZ" dirty="0"/>
              <a:t> doby přerušení signálu (RB) se po ukončení činnosti ukládají přepnutím </a:t>
            </a:r>
            <a:r>
              <a:rPr lang="cs-CZ" dirty="0" err="1"/>
              <a:t>DIPu</a:t>
            </a:r>
            <a:r>
              <a:rPr lang="cs-CZ" dirty="0"/>
              <a:t> 6 do polohy ON a zpět OFF.</a:t>
            </a:r>
          </a:p>
          <a:p>
            <a:pPr marL="101600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2D8A76F2-7DB1-43B9-8C83-05F341906B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0152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  <p:sp>
        <p:nvSpPr>
          <p:cNvPr id="4" name="Obdélník 3"/>
          <p:cNvSpPr/>
          <p:nvPr/>
        </p:nvSpPr>
        <p:spPr>
          <a:xfrm>
            <a:off x="1221761" y="1129553"/>
            <a:ext cx="6700477" cy="22898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>
                <a:latin typeface="Calibri" panose="020F0502020204030204" pitchFamily="34" charset="0"/>
                <a:cs typeface="Calibri" panose="020F0502020204030204" pitchFamily="34" charset="0"/>
              </a:rPr>
              <a:t>Instalace</a:t>
            </a:r>
          </a:p>
        </p:txBody>
      </p:sp>
      <p:grpSp>
        <p:nvGrpSpPr>
          <p:cNvPr id="5" name="Google Shape;495;p39"/>
          <p:cNvGrpSpPr/>
          <p:nvPr/>
        </p:nvGrpSpPr>
        <p:grpSpPr>
          <a:xfrm rot="1534329">
            <a:off x="287793" y="1573006"/>
            <a:ext cx="3092008" cy="2287585"/>
            <a:chOff x="5255200" y="3006475"/>
            <a:chExt cx="511700" cy="378575"/>
          </a:xfrm>
          <a:solidFill>
            <a:schemeClr val="accent1"/>
          </a:solidFill>
        </p:grpSpPr>
        <p:sp>
          <p:nvSpPr>
            <p:cNvPr id="6" name="Google Shape;496;p39"/>
            <p:cNvSpPr/>
            <p:nvPr/>
          </p:nvSpPr>
          <p:spPr>
            <a:xfrm>
              <a:off x="5255200" y="3006475"/>
              <a:ext cx="349900" cy="349875"/>
            </a:xfrm>
            <a:custGeom>
              <a:avLst/>
              <a:gdLst/>
              <a:ahLst/>
              <a:cxnLst/>
              <a:rect l="l" t="t" r="r" b="b"/>
              <a:pathLst>
                <a:path w="13996" h="13995" extrusionOk="0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497;p39"/>
            <p:cNvSpPr/>
            <p:nvPr/>
          </p:nvSpPr>
          <p:spPr>
            <a:xfrm>
              <a:off x="5567825" y="3185975"/>
              <a:ext cx="199075" cy="199075"/>
            </a:xfrm>
            <a:custGeom>
              <a:avLst/>
              <a:gdLst/>
              <a:ahLst/>
              <a:cxnLst/>
              <a:rect l="l" t="t" r="r" b="b"/>
              <a:pathLst>
                <a:path w="7963" h="7963" extrusionOk="0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266492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dissolve/>
      </p:transition>
    </mc:Choice>
    <mc:Fallback xmlns="">
      <p:transition spd="med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E6621F-D796-4794-978E-DA57B3523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VYŘAZENÍ PRVNÍ OPTIKY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2D8A76F2-7DB1-43B9-8C83-05F341906B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20</a:t>
            </a:fld>
            <a:endParaRPr lang="en"/>
          </a:p>
        </p:txBody>
      </p:sp>
      <p:sp>
        <p:nvSpPr>
          <p:cNvPr id="6" name="Zástupný symbol pro text 2">
            <a:extLst>
              <a:ext uri="{FF2B5EF4-FFF2-40B4-BE49-F238E27FC236}">
                <a16:creationId xmlns:a16="http://schemas.microsoft.com/office/drawing/2014/main" xmlns="" id="{52AC0411-1A0F-4901-9A31-666E03488A50}"/>
              </a:ext>
            </a:extLst>
          </p:cNvPr>
          <p:cNvSpPr txBox="1">
            <a:spLocks/>
          </p:cNvSpPr>
          <p:nvPr/>
        </p:nvSpPr>
        <p:spPr>
          <a:xfrm>
            <a:off x="448000" y="1200150"/>
            <a:ext cx="3293683" cy="31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Encode Sans ExtraLight"/>
              <a:buChar char="▪"/>
              <a:defRPr sz="2000" b="0" i="0" u="none" strike="noStrike" cap="none">
                <a:solidFill>
                  <a:schemeClr val="lt1"/>
                </a:solidFill>
                <a:latin typeface="Calibri" panose="020F0502020204030204" pitchFamily="34" charset="0"/>
                <a:ea typeface="Encode Sans ExtraLight"/>
                <a:cs typeface="Calibri" panose="020F0502020204030204" pitchFamily="34" charset="0"/>
                <a:sym typeface="Encode Sans ExtraLight"/>
              </a:defRPr>
            </a:lvl1pPr>
            <a:lvl2pPr marL="914400" marR="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2pPr>
            <a:lvl3pPr marL="1371600" marR="0" lvl="2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3pPr>
            <a:lvl4pPr marL="1828800" marR="0" lvl="3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4pPr>
            <a:lvl5pPr marL="2286000" marR="0" lvl="4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5pPr>
            <a:lvl6pPr marL="2743200" marR="0" lvl="5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6pPr>
            <a:lvl7pPr marL="3200400" marR="0" lvl="6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7pPr>
            <a:lvl8pPr marL="3657600" marR="0" lvl="7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8pPr>
            <a:lvl9pPr marL="4114800" marR="0" lvl="8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9pPr>
          </a:lstStyle>
          <a:p>
            <a:pPr marL="101600" indent="0">
              <a:buFont typeface="Encode Sans ExtraLight"/>
              <a:buNone/>
            </a:pPr>
            <a:r>
              <a:rPr lang="pl-PL" dirty="0"/>
              <a:t>Pro případy vysoké trávy nebo jiné překážky v dráze prvních IR paprsků.</a:t>
            </a:r>
          </a:p>
          <a:p>
            <a:pPr marL="101600" indent="0">
              <a:buFont typeface="Encode Sans ExtraLight"/>
              <a:buNone/>
            </a:pPr>
            <a:endParaRPr lang="pl-PL" dirty="0"/>
          </a:p>
          <a:p>
            <a:pPr marL="101600" indent="0">
              <a:buFont typeface="Encode Sans ExtraLight"/>
              <a:buNone/>
            </a:pPr>
            <a:r>
              <a:rPr lang="pl-PL" dirty="0"/>
              <a:t>První optikou je standardně myšlena nejnižší jednotka IR.</a:t>
            </a:r>
          </a:p>
        </p:txBody>
      </p:sp>
      <p:sp>
        <p:nvSpPr>
          <p:cNvPr id="9" name="Zástupný symbol pro text 2">
            <a:extLst>
              <a:ext uri="{FF2B5EF4-FFF2-40B4-BE49-F238E27FC236}">
                <a16:creationId xmlns:a16="http://schemas.microsoft.com/office/drawing/2014/main" xmlns="" id="{75C9D61A-A171-4016-8E23-75DE3C6FFBCB}"/>
              </a:ext>
            </a:extLst>
          </p:cNvPr>
          <p:cNvSpPr txBox="1">
            <a:spLocks/>
          </p:cNvSpPr>
          <p:nvPr/>
        </p:nvSpPr>
        <p:spPr>
          <a:xfrm>
            <a:off x="4399889" y="1198262"/>
            <a:ext cx="3293683" cy="31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Encode Sans ExtraLight"/>
              <a:buChar char="▪"/>
              <a:defRPr sz="2000" b="0" i="0" u="none" strike="noStrike" cap="none">
                <a:solidFill>
                  <a:schemeClr val="lt1"/>
                </a:solidFill>
                <a:latin typeface="Calibri" panose="020F0502020204030204" pitchFamily="34" charset="0"/>
                <a:ea typeface="Encode Sans ExtraLight"/>
                <a:cs typeface="Calibri" panose="020F0502020204030204" pitchFamily="34" charset="0"/>
                <a:sym typeface="Encode Sans ExtraLight"/>
              </a:defRPr>
            </a:lvl1pPr>
            <a:lvl2pPr marL="914400" marR="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2pPr>
            <a:lvl3pPr marL="1371600" marR="0" lvl="2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3pPr>
            <a:lvl4pPr marL="1828800" marR="0" lvl="3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4pPr>
            <a:lvl5pPr marL="2286000" marR="0" lvl="4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5pPr>
            <a:lvl6pPr marL="2743200" marR="0" lvl="5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6pPr>
            <a:lvl7pPr marL="3200400" marR="0" lvl="6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7pPr>
            <a:lvl8pPr marL="3657600" marR="0" lvl="7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8pPr>
            <a:lvl9pPr marL="4114800" marR="0" lvl="8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9pPr>
          </a:lstStyle>
          <a:p>
            <a:pPr marL="101600" indent="0">
              <a:buFont typeface="Encode Sans ExtraLight"/>
              <a:buNone/>
            </a:pPr>
            <a:r>
              <a:rPr lang="pl-PL" dirty="0"/>
              <a:t>Zapojení 3,3 kOhm odporu mezi svorky IR jednotky bariéry.</a:t>
            </a:r>
          </a:p>
          <a:p>
            <a:pPr marL="101600" indent="0">
              <a:buFont typeface="Encode Sans ExtraLight"/>
              <a:buNone/>
            </a:pPr>
            <a:endParaRPr lang="pl-PL" dirty="0"/>
          </a:p>
          <a:p>
            <a:pPr marL="101600" indent="0">
              <a:buFont typeface="Encode Sans ExtraLight"/>
              <a:buNone/>
            </a:pPr>
            <a:r>
              <a:rPr lang="pl-PL" dirty="0"/>
              <a:t>Vypnutí páru infračervených paprsků softwarově u vyšší verze bariéry – Absolute PRO</a:t>
            </a:r>
          </a:p>
        </p:txBody>
      </p:sp>
    </p:spTree>
    <p:extLst>
      <p:ext uri="{BB962C8B-B14F-4D97-AF65-F5344CB8AC3E}">
        <p14:creationId xmlns:p14="http://schemas.microsoft.com/office/powerpoint/2010/main" val="86568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E6621F-D796-4794-978E-DA57B3523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ABSOLUTE PRO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A06EFA5-9E89-46D6-A86C-0570B4E1E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599" y="1200150"/>
            <a:ext cx="7496999" cy="3108300"/>
          </a:xfrm>
        </p:spPr>
        <p:txBody>
          <a:bodyPr/>
          <a:lstStyle/>
          <a:p>
            <a:pPr marL="101600" indent="0">
              <a:buNone/>
            </a:pPr>
            <a:r>
              <a:rPr lang="cs-CZ" dirty="0"/>
              <a:t>Technologie s možností vzdálené správy přes:</a:t>
            </a:r>
          </a:p>
          <a:p>
            <a:r>
              <a:rPr lang="cs-CZ" dirty="0"/>
              <a:t>webové rozhraní</a:t>
            </a:r>
          </a:p>
          <a:p>
            <a:r>
              <a:rPr lang="cs-CZ" dirty="0"/>
              <a:t>software</a:t>
            </a:r>
          </a:p>
          <a:p>
            <a:pPr marL="101600" indent="0">
              <a:buNone/>
            </a:pPr>
            <a:endParaRPr lang="cs-CZ" dirty="0"/>
          </a:p>
          <a:p>
            <a:pPr marL="101600" indent="0">
              <a:buNone/>
            </a:pPr>
            <a:r>
              <a:rPr lang="cs-CZ" dirty="0"/>
              <a:t>Nastavení síťových parametrů ve webovém rozhraní.</a:t>
            </a:r>
          </a:p>
          <a:p>
            <a:pPr marL="101600" indent="0">
              <a:buNone/>
            </a:pPr>
            <a:endParaRPr lang="cs-CZ" dirty="0"/>
          </a:p>
          <a:p>
            <a:pPr marL="101600" indent="0">
              <a:buNone/>
            </a:pPr>
            <a:r>
              <a:rPr lang="cs-CZ" dirty="0"/>
              <a:t>Nastavení funkcí bariéry v softwaru </a:t>
            </a:r>
            <a:r>
              <a:rPr lang="cs-CZ" dirty="0" err="1"/>
              <a:t>Sicurit</a:t>
            </a:r>
            <a:r>
              <a:rPr lang="cs-CZ" dirty="0"/>
              <a:t> PPS.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2D8A76F2-7DB1-43B9-8C83-05F341906B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7164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22</a:t>
            </a:fld>
            <a:endParaRPr lang="en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549600" y="361375"/>
            <a:ext cx="5523540" cy="549600"/>
          </a:xfrm>
        </p:spPr>
        <p:txBody>
          <a:bodyPr/>
          <a:lstStyle/>
          <a:p>
            <a:r>
              <a:rPr lang="cs-CZ" dirty="0"/>
              <a:t>WEBOVÉ ROZHRANÍ ABSOLUTE PRO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DEBFEEB6-5B6C-4BB4-8616-7F4F4EAC94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489" y="1099754"/>
            <a:ext cx="3984165" cy="3372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579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dissolve/>
      </p:transition>
    </mc:Choice>
    <mc:Fallback xmlns="">
      <p:transition spd="med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2F5812B-ADAC-4543-9400-705B7D6BF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 ABSOLUTE PRO - SICURIT PPS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64BB7C9C-141B-4126-8D41-E0792FDD8F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23</a:t>
            </a:fld>
            <a:endParaRPr lang="en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71F822D9-83AF-439C-904D-805ADCD32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0124" y="965438"/>
            <a:ext cx="5822844" cy="3561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18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24</a:t>
            </a:fld>
            <a:endParaRPr lang="en"/>
          </a:p>
        </p:txBody>
      </p:sp>
      <p:sp>
        <p:nvSpPr>
          <p:cNvPr id="4" name="Obdélník 3"/>
          <p:cNvSpPr/>
          <p:nvPr/>
        </p:nvSpPr>
        <p:spPr>
          <a:xfrm>
            <a:off x="1221761" y="1129553"/>
            <a:ext cx="6700477" cy="22898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>
                <a:latin typeface="Calibri" panose="020F0502020204030204" pitchFamily="34" charset="0"/>
                <a:cs typeface="Calibri" panose="020F0502020204030204" pitchFamily="34" charset="0"/>
              </a:rPr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71219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dissolve/>
      </p:transition>
    </mc:Choice>
    <mc:Fallback xmlns="">
      <p:transition spd="med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6"/>
          <p:cNvSpPr txBox="1">
            <a:spLocks noGrp="1"/>
          </p:cNvSpPr>
          <p:nvPr>
            <p:ph type="sldNum" idx="12"/>
          </p:nvPr>
        </p:nvSpPr>
        <p:spPr>
          <a:xfrm>
            <a:off x="4023300" y="4593850"/>
            <a:ext cx="1097400" cy="5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25</a:t>
            </a:fld>
            <a:endParaRPr/>
          </a:p>
        </p:txBody>
      </p:sp>
      <p:sp>
        <p:nvSpPr>
          <p:cNvPr id="317" name="Google Shape;317;p36"/>
          <p:cNvSpPr txBox="1">
            <a:spLocks noGrp="1"/>
          </p:cNvSpPr>
          <p:nvPr>
            <p:ph type="ctrTitle" idx="4294967295"/>
          </p:nvPr>
        </p:nvSpPr>
        <p:spPr>
          <a:xfrm>
            <a:off x="747000" y="2078169"/>
            <a:ext cx="437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dirty="0">
                <a:solidFill>
                  <a:srgbClr val="F55C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DĚKUJI ZA POZORNOST</a:t>
            </a:r>
            <a:endParaRPr sz="4000" dirty="0">
              <a:solidFill>
                <a:srgbClr val="F55C2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19" name="Google Shape;319;p36"/>
          <p:cNvGrpSpPr/>
          <p:nvPr/>
        </p:nvGrpSpPr>
        <p:grpSpPr>
          <a:xfrm>
            <a:off x="5397193" y="1023197"/>
            <a:ext cx="2668517" cy="2466838"/>
            <a:chOff x="5975075" y="2327500"/>
            <a:chExt cx="420100" cy="388350"/>
          </a:xfrm>
        </p:grpSpPr>
        <p:sp>
          <p:nvSpPr>
            <p:cNvPr id="320" name="Google Shape;320;p36"/>
            <p:cNvSpPr/>
            <p:nvPr/>
          </p:nvSpPr>
          <p:spPr>
            <a:xfrm>
              <a:off x="5975075" y="2474650"/>
              <a:ext cx="98325" cy="220450"/>
            </a:xfrm>
            <a:custGeom>
              <a:avLst/>
              <a:gdLst/>
              <a:ahLst/>
              <a:cxnLst/>
              <a:rect l="l" t="t" r="r" b="b"/>
              <a:pathLst>
                <a:path w="3933" h="8818" extrusionOk="0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4F4F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F4F5C"/>
                </a:solidFill>
              </a:endParaRPr>
            </a:p>
          </p:txBody>
        </p:sp>
        <p:sp>
          <p:nvSpPr>
            <p:cNvPr id="321" name="Google Shape;321;p36"/>
            <p:cNvSpPr/>
            <p:nvPr/>
          </p:nvSpPr>
          <p:spPr>
            <a:xfrm>
              <a:off x="6088025" y="2327500"/>
              <a:ext cx="307150" cy="388350"/>
            </a:xfrm>
            <a:custGeom>
              <a:avLst/>
              <a:gdLst/>
              <a:ahLst/>
              <a:cxnLst/>
              <a:rect l="l" t="t" r="r" b="b"/>
              <a:pathLst>
                <a:path w="12286" h="15534" extrusionOk="0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4F4F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F4F5C"/>
                </a:solidFill>
              </a:endParaRPr>
            </a:p>
          </p:txBody>
        </p:sp>
      </p:grpSp>
      <p:sp>
        <p:nvSpPr>
          <p:cNvPr id="7" name="Obdélník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sicurit logo upravene male.eps"/>
          <p:cNvPicPr>
            <a:picLocks noChangeAspect="1"/>
          </p:cNvPicPr>
          <p:nvPr/>
        </p:nvPicPr>
        <p:blipFill rotWithShape="1">
          <a:blip r:embed="rId3" cstate="print"/>
          <a:srcRect l="-12813" r="12813"/>
          <a:stretch/>
        </p:blipFill>
        <p:spPr>
          <a:xfrm>
            <a:off x="971550" y="553559"/>
            <a:ext cx="6574926" cy="384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dissolve/>
      </p:transition>
    </mc:Choice>
    <mc:Fallback xmlns="">
      <p:transition spd="med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0"/>
          <p:cNvSpPr txBox="1">
            <a:spLocks noGrp="1"/>
          </p:cNvSpPr>
          <p:nvPr>
            <p:ph type="title"/>
          </p:nvPr>
        </p:nvSpPr>
        <p:spPr>
          <a:xfrm>
            <a:off x="549600" y="361375"/>
            <a:ext cx="7497000" cy="54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VÝBĚR MÍSTA PRO INSTALACI</a:t>
            </a:r>
            <a:endParaRPr dirty="0"/>
          </a:p>
        </p:txBody>
      </p:sp>
      <p:sp>
        <p:nvSpPr>
          <p:cNvPr id="175" name="Google Shape;175;p20"/>
          <p:cNvSpPr txBox="1">
            <a:spLocks noGrp="1"/>
          </p:cNvSpPr>
          <p:nvPr>
            <p:ph type="sldNum" idx="12"/>
          </p:nvPr>
        </p:nvSpPr>
        <p:spPr>
          <a:xfrm>
            <a:off x="8046600" y="4593850"/>
            <a:ext cx="1097400" cy="5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96" name="Zástupný symbol pro text 2">
            <a:extLst>
              <a:ext uri="{FF2B5EF4-FFF2-40B4-BE49-F238E27FC236}">
                <a16:creationId xmlns:a16="http://schemas.microsoft.com/office/drawing/2014/main" xmlns="" id="{B8A72E36-3445-4A71-ABFC-706E14777838}"/>
              </a:ext>
            </a:extLst>
          </p:cNvPr>
          <p:cNvSpPr txBox="1">
            <a:spLocks/>
          </p:cNvSpPr>
          <p:nvPr/>
        </p:nvSpPr>
        <p:spPr>
          <a:xfrm>
            <a:off x="4126619" y="1301750"/>
            <a:ext cx="4124001" cy="31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Encode Sans ExtraLight"/>
              <a:buChar char="▪"/>
              <a:defRPr sz="2000" b="0" i="0" u="none" strike="noStrike" cap="none">
                <a:solidFill>
                  <a:schemeClr val="lt1"/>
                </a:solidFill>
                <a:latin typeface="Calibri" panose="020F0502020204030204" pitchFamily="34" charset="0"/>
                <a:ea typeface="Encode Sans ExtraLight"/>
                <a:cs typeface="Calibri" panose="020F0502020204030204" pitchFamily="34" charset="0"/>
                <a:sym typeface="Encode Sans ExtraLight"/>
              </a:defRPr>
            </a:lvl1pPr>
            <a:lvl2pPr marL="914400" marR="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2pPr>
            <a:lvl3pPr marL="1371600" marR="0" lvl="2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3pPr>
            <a:lvl4pPr marL="1828800" marR="0" lvl="3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4pPr>
            <a:lvl5pPr marL="2286000" marR="0" lvl="4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5pPr>
            <a:lvl6pPr marL="2743200" marR="0" lvl="5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6pPr>
            <a:lvl7pPr marL="3200400" marR="0" lvl="6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7pPr>
            <a:lvl8pPr marL="3657600" marR="0" lvl="7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8pPr>
            <a:lvl9pPr marL="4114800" marR="0" lvl="8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9pPr>
          </a:lstStyle>
          <a:p>
            <a:pPr marL="101600" indent="0">
              <a:buFont typeface="Encode Sans ExtraLight"/>
              <a:buNone/>
            </a:pPr>
            <a:r>
              <a:rPr lang="pl-PL" dirty="0"/>
              <a:t>Ploty, pletiva musí být nejméně 2 metry od plochy pokryté mikrovlným signálem. </a:t>
            </a:r>
          </a:p>
          <a:p>
            <a:pPr marL="101600" indent="0">
              <a:buFont typeface="Encode Sans ExtraLight"/>
              <a:buNone/>
            </a:pPr>
            <a:endParaRPr lang="pl-PL" dirty="0"/>
          </a:p>
          <a:p>
            <a:pPr marL="101600" indent="0">
              <a:buFont typeface="Encode Sans ExtraLight"/>
              <a:buNone/>
            </a:pPr>
            <a:r>
              <a:rPr lang="pl-PL" dirty="0"/>
              <a:t>Při instalaci na asfaltový podklad musí být zdroj mikrovlny umístěn o 20 cm výš.</a:t>
            </a:r>
          </a:p>
        </p:txBody>
      </p:sp>
      <p:sp>
        <p:nvSpPr>
          <p:cNvPr id="97" name="Zástupný symbol pro text 2">
            <a:extLst>
              <a:ext uri="{FF2B5EF4-FFF2-40B4-BE49-F238E27FC236}">
                <a16:creationId xmlns:a16="http://schemas.microsoft.com/office/drawing/2014/main" xmlns="" id="{8E0A9258-395F-4EAB-8923-9779FC16B89E}"/>
              </a:ext>
            </a:extLst>
          </p:cNvPr>
          <p:cNvSpPr txBox="1">
            <a:spLocks/>
          </p:cNvSpPr>
          <p:nvPr/>
        </p:nvSpPr>
        <p:spPr>
          <a:xfrm>
            <a:off x="448000" y="1301750"/>
            <a:ext cx="3293683" cy="31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Encode Sans ExtraLight"/>
              <a:buChar char="▪"/>
              <a:defRPr sz="2000" b="0" i="0" u="none" strike="noStrike" cap="none">
                <a:solidFill>
                  <a:schemeClr val="lt1"/>
                </a:solidFill>
                <a:latin typeface="Calibri" panose="020F0502020204030204" pitchFamily="34" charset="0"/>
                <a:ea typeface="Encode Sans ExtraLight"/>
                <a:cs typeface="Calibri" panose="020F0502020204030204" pitchFamily="34" charset="0"/>
                <a:sym typeface="Encode Sans ExtraLight"/>
              </a:defRPr>
            </a:lvl1pPr>
            <a:lvl2pPr marL="914400" marR="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2pPr>
            <a:lvl3pPr marL="1371600" marR="0" lvl="2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3pPr>
            <a:lvl4pPr marL="1828800" marR="0" lvl="3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4pPr>
            <a:lvl5pPr marL="2286000" marR="0" lvl="4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5pPr>
            <a:lvl6pPr marL="2743200" marR="0" lvl="5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6pPr>
            <a:lvl7pPr marL="3200400" marR="0" lvl="6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7pPr>
            <a:lvl8pPr marL="3657600" marR="0" lvl="7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8pPr>
            <a:lvl9pPr marL="4114800" marR="0" lvl="8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9pPr>
          </a:lstStyle>
          <a:p>
            <a:pPr marL="101600" indent="0">
              <a:buFont typeface="Encode Sans ExtraLight"/>
              <a:buNone/>
            </a:pPr>
            <a:r>
              <a:rPr lang="pl-PL" dirty="0"/>
              <a:t>Pro vyloučení „slepých zón” musí být vybráno místo bez terénních nerovností. </a:t>
            </a:r>
          </a:p>
          <a:p>
            <a:pPr marL="101600" indent="0">
              <a:buFont typeface="Encode Sans ExtraLight"/>
              <a:buNone/>
            </a:pPr>
            <a:endParaRPr lang="pl-PL" dirty="0"/>
          </a:p>
          <a:p>
            <a:pPr marL="101600" indent="0">
              <a:buFont typeface="Encode Sans ExtraLight"/>
              <a:buNone/>
            </a:pPr>
            <a:r>
              <a:rPr lang="pl-PL" dirty="0"/>
              <a:t>Mezi vysílačem a přijímačem nesmí stát žádná překážka v podobě křoví nebo stromů.</a:t>
            </a:r>
          </a:p>
        </p:txBody>
      </p:sp>
    </p:spTree>
    <p:extLst>
      <p:ext uri="{BB962C8B-B14F-4D97-AF65-F5344CB8AC3E}">
        <p14:creationId xmlns:p14="http://schemas.microsoft.com/office/powerpoint/2010/main" val="242290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dissolve/>
      </p:transition>
    </mc:Choice>
    <mc:Fallback xmlns="">
      <p:transition spd="med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0"/>
          <p:cNvSpPr txBox="1">
            <a:spLocks noGrp="1"/>
          </p:cNvSpPr>
          <p:nvPr>
            <p:ph type="sldNum" idx="12"/>
          </p:nvPr>
        </p:nvSpPr>
        <p:spPr>
          <a:xfrm>
            <a:off x="8046600" y="4593850"/>
            <a:ext cx="1097400" cy="5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90806214-C8FA-41E9-9D31-BCE196E251CE}"/>
              </a:ext>
            </a:extLst>
          </p:cNvPr>
          <p:cNvSpPr/>
          <p:nvPr/>
        </p:nvSpPr>
        <p:spPr>
          <a:xfrm>
            <a:off x="0" y="0"/>
            <a:ext cx="1429406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xmlns="" id="{8227696E-6927-4D4C-AB87-356D7DA5A992}"/>
              </a:ext>
            </a:extLst>
          </p:cNvPr>
          <p:cNvSpPr/>
          <p:nvPr/>
        </p:nvSpPr>
        <p:spPr>
          <a:xfrm>
            <a:off x="7714594" y="-2"/>
            <a:ext cx="1429406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D1C852A7-61CB-4C49-8AEB-B146A5AF0510}"/>
              </a:ext>
            </a:extLst>
          </p:cNvPr>
          <p:cNvSpPr/>
          <p:nvPr/>
        </p:nvSpPr>
        <p:spPr>
          <a:xfrm>
            <a:off x="1309063" y="0"/>
            <a:ext cx="1429406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xmlns="" id="{03C9F7C8-A599-49D4-BC38-004CF067575A}"/>
              </a:ext>
            </a:extLst>
          </p:cNvPr>
          <p:cNvSpPr/>
          <p:nvPr/>
        </p:nvSpPr>
        <p:spPr>
          <a:xfrm>
            <a:off x="2738469" y="0"/>
            <a:ext cx="1429406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xmlns="" id="{654DAE2E-460D-44E7-9D3E-0079647DD465}"/>
              </a:ext>
            </a:extLst>
          </p:cNvPr>
          <p:cNvSpPr/>
          <p:nvPr/>
        </p:nvSpPr>
        <p:spPr>
          <a:xfrm>
            <a:off x="4167875" y="-2"/>
            <a:ext cx="1429406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xmlns="" id="{FF46D075-6CC3-4B15-8FFB-F17B20C71B62}"/>
              </a:ext>
            </a:extLst>
          </p:cNvPr>
          <p:cNvSpPr/>
          <p:nvPr/>
        </p:nvSpPr>
        <p:spPr>
          <a:xfrm>
            <a:off x="5570485" y="-4"/>
            <a:ext cx="1429406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xmlns="" id="{14868673-AFC8-4491-8FF5-EC8F811E457B}"/>
              </a:ext>
            </a:extLst>
          </p:cNvPr>
          <p:cNvSpPr/>
          <p:nvPr/>
        </p:nvSpPr>
        <p:spPr>
          <a:xfrm>
            <a:off x="6808543" y="0"/>
            <a:ext cx="1429406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B04D6EC0-C02F-458B-8D02-8DCB14A095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372" y="-23426"/>
            <a:ext cx="6525874" cy="461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54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dissolve/>
      </p:transition>
    </mc:Choice>
    <mc:Fallback xmlns="">
      <p:transition spd="med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51C3005-D52A-4837-8261-53138D609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PODSTAVEC A MONTÁŽ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AB460A1C-FB4F-4C34-BCF3-C053E933C9F7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AC4FFEDE-A3A7-41C3-847B-77DE848C75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xmlns="" id="{2E75E6EE-D888-4D92-BF11-F121DE9B8C7D}"/>
              </a:ext>
            </a:extLst>
          </p:cNvPr>
          <p:cNvSpPr/>
          <p:nvPr/>
        </p:nvSpPr>
        <p:spPr>
          <a:xfrm>
            <a:off x="7136524" y="-1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xmlns="" id="{C70AB34C-E973-43F5-846B-10A87EF7005E}"/>
              </a:ext>
            </a:extLst>
          </p:cNvPr>
          <p:cNvSpPr/>
          <p:nvPr/>
        </p:nvSpPr>
        <p:spPr>
          <a:xfrm>
            <a:off x="1382268" y="-1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xmlns="" id="{E53F5090-DE70-4443-A594-CC766B54EA00}"/>
              </a:ext>
            </a:extLst>
          </p:cNvPr>
          <p:cNvSpPr/>
          <p:nvPr/>
        </p:nvSpPr>
        <p:spPr>
          <a:xfrm>
            <a:off x="1545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xmlns="" id="{9527FA8D-40AC-48AB-9AC5-FA6172AFBF0E}"/>
              </a:ext>
            </a:extLst>
          </p:cNvPr>
          <p:cNvSpPr/>
          <p:nvPr/>
        </p:nvSpPr>
        <p:spPr>
          <a:xfrm>
            <a:off x="7749248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xmlns="" id="{A3E64AD6-A069-4AFE-BEE6-FFF9D1B4FB86}"/>
              </a:ext>
            </a:extLst>
          </p:cNvPr>
          <p:cNvSpPr/>
          <p:nvPr/>
        </p:nvSpPr>
        <p:spPr>
          <a:xfrm>
            <a:off x="5843570" y="-2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xmlns="" id="{994A461B-DF23-44C6-92F4-81E1EB47CA93}"/>
              </a:ext>
            </a:extLst>
          </p:cNvPr>
          <p:cNvSpPr/>
          <p:nvPr/>
        </p:nvSpPr>
        <p:spPr>
          <a:xfrm>
            <a:off x="4462847" y="-2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xmlns="" id="{BEAA11A1-10AB-4684-A6C9-29599FEBAD3B}"/>
              </a:ext>
            </a:extLst>
          </p:cNvPr>
          <p:cNvSpPr/>
          <p:nvPr/>
        </p:nvSpPr>
        <p:spPr>
          <a:xfrm>
            <a:off x="3135235" y="-2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xmlns="" id="{2F74212D-844F-4233-967F-329FA22A0DFC}"/>
              </a:ext>
            </a:extLst>
          </p:cNvPr>
          <p:cNvSpPr/>
          <p:nvPr/>
        </p:nvSpPr>
        <p:spPr>
          <a:xfrm>
            <a:off x="2057563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2" name="Immagine 29" descr="C:\Users\TECNICO\Desktop\AVANTGARDE\immagini\disegno plinto in inglese2.jpg">
            <a:extLst>
              <a:ext uri="{FF2B5EF4-FFF2-40B4-BE49-F238E27FC236}">
                <a16:creationId xmlns:a16="http://schemas.microsoft.com/office/drawing/2014/main" xmlns="" id="{DD82C007-4AC2-4459-9167-ABA61795C45B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223" y="-4"/>
            <a:ext cx="5179214" cy="4593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79930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51C3005-D52A-4837-8261-53138D609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PODSTAVEC A MONTÁŽ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0F6F6F45-A984-49AA-8363-6936A1E186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AB460A1C-FB4F-4C34-BCF3-C053E933C9F7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AC4FFEDE-A3A7-41C3-847B-77DE848C75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xmlns="" id="{A12EA22E-1A71-4D29-86B7-2B1156382FB2}"/>
              </a:ext>
            </a:extLst>
          </p:cNvPr>
          <p:cNvSpPr/>
          <p:nvPr/>
        </p:nvSpPr>
        <p:spPr>
          <a:xfrm>
            <a:off x="8673644" y="-1"/>
            <a:ext cx="470356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xmlns="" id="{18711ADE-1A6E-4C2D-BA80-7FA27DEF86E6}"/>
              </a:ext>
            </a:extLst>
          </p:cNvPr>
          <p:cNvSpPr/>
          <p:nvPr/>
        </p:nvSpPr>
        <p:spPr>
          <a:xfrm>
            <a:off x="4856279" y="-1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xmlns="" id="{7AD931A7-F7DD-490C-AC40-C652E4C89585}"/>
              </a:ext>
            </a:extLst>
          </p:cNvPr>
          <p:cNvSpPr/>
          <p:nvPr/>
        </p:nvSpPr>
        <p:spPr>
          <a:xfrm>
            <a:off x="3780564" y="-2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xmlns="" id="{F053AF09-9F23-41EA-B747-DACDD79BF47F}"/>
              </a:ext>
            </a:extLst>
          </p:cNvPr>
          <p:cNvSpPr/>
          <p:nvPr/>
        </p:nvSpPr>
        <p:spPr>
          <a:xfrm>
            <a:off x="2631024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xmlns="" id="{A5A3DA13-D34D-44A1-9542-0FA4C080566D}"/>
              </a:ext>
            </a:extLst>
          </p:cNvPr>
          <p:cNvSpPr/>
          <p:nvPr/>
        </p:nvSpPr>
        <p:spPr>
          <a:xfrm>
            <a:off x="1848848" y="-2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xmlns="" id="{5D663A9A-06D6-4AA1-95C4-AC1C1DA1F185}"/>
              </a:ext>
            </a:extLst>
          </p:cNvPr>
          <p:cNvSpPr/>
          <p:nvPr/>
        </p:nvSpPr>
        <p:spPr>
          <a:xfrm>
            <a:off x="779649" y="-4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xmlns="" id="{A2B4A6CE-0131-4EC8-9AEE-9FC65D12B46D}"/>
              </a:ext>
            </a:extLst>
          </p:cNvPr>
          <p:cNvSpPr/>
          <p:nvPr/>
        </p:nvSpPr>
        <p:spPr>
          <a:xfrm>
            <a:off x="0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96539F31-8E83-437D-BB08-B78DB09B3B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80" y="0"/>
            <a:ext cx="4868936" cy="4593849"/>
          </a:xfrm>
          <a:prstGeom prst="rect">
            <a:avLst/>
          </a:prstGeom>
        </p:spPr>
      </p:pic>
      <p:sp>
        <p:nvSpPr>
          <p:cNvPr id="18" name="Obdélník 17">
            <a:extLst>
              <a:ext uri="{FF2B5EF4-FFF2-40B4-BE49-F238E27FC236}">
                <a16:creationId xmlns:a16="http://schemas.microsoft.com/office/drawing/2014/main" xmlns="" id="{744E9DA0-500F-4B24-B5E1-31A84296E8E0}"/>
              </a:ext>
            </a:extLst>
          </p:cNvPr>
          <p:cNvSpPr/>
          <p:nvPr/>
        </p:nvSpPr>
        <p:spPr>
          <a:xfrm>
            <a:off x="6227104" y="-4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xmlns="" id="{95E9C2FD-ACA8-46BD-9A6E-66B5D58D63BB}"/>
              </a:ext>
            </a:extLst>
          </p:cNvPr>
          <p:cNvSpPr/>
          <p:nvPr/>
        </p:nvSpPr>
        <p:spPr>
          <a:xfrm>
            <a:off x="7458380" y="0"/>
            <a:ext cx="1380723" cy="459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xmlns="" id="{EDF5BC1B-7033-4B87-A75A-E8BCC81E44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7104" y="0"/>
            <a:ext cx="2447819" cy="4593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384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E6621F-D796-4794-978E-DA57B3523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PRO SLOUP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2D8A76F2-7DB1-43B9-8C83-05F341906B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  <p:sp>
        <p:nvSpPr>
          <p:cNvPr id="6" name="Zástupný symbol pro text 2">
            <a:extLst>
              <a:ext uri="{FF2B5EF4-FFF2-40B4-BE49-F238E27FC236}">
                <a16:creationId xmlns:a16="http://schemas.microsoft.com/office/drawing/2014/main" xmlns="" id="{A79DFA99-5F7C-4549-A570-551124538054}"/>
              </a:ext>
            </a:extLst>
          </p:cNvPr>
          <p:cNvSpPr txBox="1">
            <a:spLocks/>
          </p:cNvSpPr>
          <p:nvPr/>
        </p:nvSpPr>
        <p:spPr>
          <a:xfrm>
            <a:off x="476028" y="1301749"/>
            <a:ext cx="7792110" cy="31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Encode Sans ExtraLight"/>
              <a:buChar char="▪"/>
              <a:defRPr sz="2000" b="0" i="0" u="none" strike="noStrike" cap="none">
                <a:solidFill>
                  <a:schemeClr val="lt1"/>
                </a:solidFill>
                <a:latin typeface="Calibri" panose="020F0502020204030204" pitchFamily="34" charset="0"/>
                <a:ea typeface="Encode Sans ExtraLight"/>
                <a:cs typeface="Calibri" panose="020F0502020204030204" pitchFamily="34" charset="0"/>
                <a:sym typeface="Encode Sans ExtraLight"/>
              </a:defRPr>
            </a:lvl1pPr>
            <a:lvl2pPr marL="914400" marR="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2pPr>
            <a:lvl3pPr marL="1371600" marR="0" lvl="2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3pPr>
            <a:lvl4pPr marL="1828800" marR="0" lvl="3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4pPr>
            <a:lvl5pPr marL="2286000" marR="0" lvl="4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5pPr>
            <a:lvl6pPr marL="2743200" marR="0" lvl="5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6pPr>
            <a:lvl7pPr marL="3200400" marR="0" lvl="6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7pPr>
            <a:lvl8pPr marL="3657600" marR="0" lvl="7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8pPr>
            <a:lvl9pPr marL="4114800" marR="0" lvl="8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Encode Sans ExtraLight"/>
              <a:buChar char="▫"/>
              <a:defRPr sz="2000" b="0" i="0" u="none" strike="noStrike" cap="none">
                <a:solidFill>
                  <a:schemeClr val="lt1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9pPr>
          </a:lstStyle>
          <a:p>
            <a:pPr marL="101600" indent="0">
              <a:buFont typeface="Encode Sans ExtraLight"/>
              <a:buNone/>
            </a:pPr>
            <a:r>
              <a:rPr lang="pl-PL" dirty="0"/>
              <a:t>Po usazení základny na betonový pilíř je možná montáž sloupu a umístění kabelů. Zajistěte sloup pomocí předního a vrchního krytu, aby nebyla elektronika vystavena vlhkosti, vodě, sněhu nebo přímým slunečním paprskům. </a:t>
            </a:r>
          </a:p>
          <a:p>
            <a:pPr marL="101600" indent="0">
              <a:buFont typeface="Encode Sans ExtraLight"/>
              <a:buNone/>
            </a:pPr>
            <a:endParaRPr lang="pl-PL" dirty="0"/>
          </a:p>
          <a:p>
            <a:pPr marL="101600" indent="0">
              <a:buFont typeface="Encode Sans ExtraLight"/>
              <a:buNone/>
            </a:pPr>
            <a:r>
              <a:rPr lang="pl-PL" dirty="0"/>
              <a:t>Sloup vždy uzemněte!</a:t>
            </a:r>
          </a:p>
        </p:txBody>
      </p:sp>
    </p:spTree>
    <p:extLst>
      <p:ext uri="{BB962C8B-B14F-4D97-AF65-F5344CB8AC3E}">
        <p14:creationId xmlns:p14="http://schemas.microsoft.com/office/powerpoint/2010/main" val="313574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0D0D82F-848A-437B-B12C-2451363AD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4C21D039-10F6-4891-9B40-9B57E9AAF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  <p:sp>
        <p:nvSpPr>
          <p:cNvPr id="9" name="Zástupný symbol pro text 2">
            <a:extLst>
              <a:ext uri="{FF2B5EF4-FFF2-40B4-BE49-F238E27FC236}">
                <a16:creationId xmlns:a16="http://schemas.microsoft.com/office/drawing/2014/main" xmlns="" id="{DC180565-2A88-4AC0-8549-2FE77CC88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00" y="1301750"/>
            <a:ext cx="7812080" cy="3108300"/>
          </a:xfrm>
        </p:spPr>
        <p:txBody>
          <a:bodyPr/>
          <a:lstStyle/>
          <a:p>
            <a:pPr marL="101600" indent="0">
              <a:buNone/>
            </a:pPr>
            <a:r>
              <a:rPr lang="pl-PL" dirty="0"/>
              <a:t>Je nezbytné propojit zem a jednotlivé vstupy vysílače a přijímače master na sloupu. Všechny manipulace musí probíhat při vypnutí bariér ze síťového napájení.</a:t>
            </a:r>
          </a:p>
          <a:p>
            <a:pPr marL="101600" indent="0">
              <a:buNone/>
            </a:pPr>
            <a:endParaRPr lang="pl-PL" dirty="0"/>
          </a:p>
          <a:p>
            <a:pPr marL="101600" indent="0">
              <a:buNone/>
            </a:pPr>
            <a:r>
              <a:rPr lang="pl-PL" dirty="0"/>
              <a:t>Minimální velikost napájecího napětí nesmí klesnout pod 11 V.</a:t>
            </a:r>
          </a:p>
        </p:txBody>
      </p:sp>
    </p:spTree>
    <p:extLst>
      <p:ext uri="{BB962C8B-B14F-4D97-AF65-F5344CB8AC3E}">
        <p14:creationId xmlns:p14="http://schemas.microsoft.com/office/powerpoint/2010/main" val="116330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0D0D82F-848A-437B-B12C-2451363AD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VÍCEČETNÉ INSTALACE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4C21D039-10F6-4891-9B40-9B57E9AAF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  <p:sp>
        <p:nvSpPr>
          <p:cNvPr id="9" name="Zástupný symbol pro text 2">
            <a:extLst>
              <a:ext uri="{FF2B5EF4-FFF2-40B4-BE49-F238E27FC236}">
                <a16:creationId xmlns:a16="http://schemas.microsoft.com/office/drawing/2014/main" xmlns="" id="{DC180565-2A88-4AC0-8549-2FE77CC88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00" y="1301750"/>
            <a:ext cx="7812080" cy="3108300"/>
          </a:xfrm>
        </p:spPr>
        <p:txBody>
          <a:bodyPr/>
          <a:lstStyle/>
          <a:p>
            <a:pPr marL="101600" indent="0">
              <a:buNone/>
            </a:pPr>
            <a:r>
              <a:rPr lang="pl-PL" dirty="0"/>
              <a:t>U více lineárních úseků za sebou musí být zajištěno, že paprsky jednotlivých úseků nepřijmou jiné optické jednotky sloupů, které mezi sebou nejsou synchronizované.</a:t>
            </a:r>
          </a:p>
          <a:p>
            <a:pPr marL="101600" indent="0">
              <a:buNone/>
            </a:pPr>
            <a:endParaRPr lang="pl-PL" dirty="0"/>
          </a:p>
          <a:p>
            <a:pPr marL="101600" indent="0">
              <a:buNone/>
            </a:pPr>
            <a:r>
              <a:rPr lang="pl-PL" dirty="0"/>
              <a:t>Úseky můžou být šikmo ke středové ose tak, aby IR paprsky nemohly být ovlivňovány signály, generovanými jinými vysílači.</a:t>
            </a:r>
          </a:p>
        </p:txBody>
      </p:sp>
    </p:spTree>
    <p:extLst>
      <p:ext uri="{BB962C8B-B14F-4D97-AF65-F5344CB8AC3E}">
        <p14:creationId xmlns:p14="http://schemas.microsoft.com/office/powerpoint/2010/main" val="341706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ertes template">
  <a:themeElements>
    <a:clrScheme name="Custom 347">
      <a:dk1>
        <a:srgbClr val="000000"/>
      </a:dk1>
      <a:lt1>
        <a:srgbClr val="FFFFFF"/>
      </a:lt1>
      <a:dk2>
        <a:srgbClr val="434343"/>
      </a:dk2>
      <a:lt2>
        <a:srgbClr val="F3F3F3"/>
      </a:lt2>
      <a:accent1>
        <a:srgbClr val="F55C21"/>
      </a:accent1>
      <a:accent2>
        <a:srgbClr val="BA3B21"/>
      </a:accent2>
      <a:accent3>
        <a:srgbClr val="661201"/>
      </a:accent3>
      <a:accent4>
        <a:srgbClr val="27272D"/>
      </a:accent4>
      <a:accent5>
        <a:srgbClr val="4F4F5C"/>
      </a:accent5>
      <a:accent6>
        <a:srgbClr val="D4D3D9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7579</TotalTime>
  <Words>654</Words>
  <Application>Microsoft Office PowerPoint</Application>
  <PresentationFormat>Předvádění na obrazovce (16:9)</PresentationFormat>
  <Paragraphs>103</Paragraphs>
  <Slides>25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Arial Black</vt:lpstr>
      <vt:lpstr>Calibri</vt:lpstr>
      <vt:lpstr>Encode Sans</vt:lpstr>
      <vt:lpstr>Encode Sans ExtraLight</vt:lpstr>
      <vt:lpstr>TTE107B228t00</vt:lpstr>
      <vt:lpstr>Laertes template</vt:lpstr>
      <vt:lpstr>Prezentace aplikace PowerPoint</vt:lpstr>
      <vt:lpstr>Prezentace aplikace PowerPoint</vt:lpstr>
      <vt:lpstr>VÝBĚR MÍSTA PRO INSTALACI</vt:lpstr>
      <vt:lpstr>Prezentace aplikace PowerPoint</vt:lpstr>
      <vt:lpstr>PODSTAVEC A MONTÁŽ</vt:lpstr>
      <vt:lpstr>PODSTAVEC A MONTÁŽ</vt:lpstr>
      <vt:lpstr>PRAVIDLA PRO SLOUP</vt:lpstr>
      <vt:lpstr>ZAPOJENÍ</vt:lpstr>
      <vt:lpstr>VÍCEČETNÉ INSTALACE</vt:lpstr>
      <vt:lpstr>VÍCEČETNÉ INSTALACE</vt:lpstr>
      <vt:lpstr>KŘÍŽENÍ BARIÉR</vt:lpstr>
      <vt:lpstr>KŘÍŽENÍ BARIÉR</vt:lpstr>
      <vt:lpstr>Prezentace aplikace PowerPoint</vt:lpstr>
      <vt:lpstr>Prezentace aplikace PowerPoint</vt:lpstr>
      <vt:lpstr>NASTAVENÍ ČASOVAČŮ DUÁLNÍ TECHNOLOGIE ABSOLUTE PLUS</vt:lpstr>
      <vt:lpstr>DALŠÍ PARAMETRY DESEK ABSOLUTE PLUS</vt:lpstr>
      <vt:lpstr>ZMĚNA KANÁLU MIKROVLNY</vt:lpstr>
      <vt:lpstr>SYNCHRONIZACE BARIÉR ABSOLUTE PLUS</vt:lpstr>
      <vt:lpstr>NASTAVENÍ INFRABARIÉR</vt:lpstr>
      <vt:lpstr>VYŘAZENÍ PRVNÍ OPTIKY</vt:lpstr>
      <vt:lpstr>ABSOLUTE PRO</vt:lpstr>
      <vt:lpstr>WEBOVÉ ROZHRANÍ ABSOLUTE PRO</vt:lpstr>
      <vt:lpstr>SW ABSOLUTE PRO - SICURIT PPS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Radim Karpíšek</dc:creator>
  <cp:lastModifiedBy>admin</cp:lastModifiedBy>
  <cp:revision>348</cp:revision>
  <dcterms:modified xsi:type="dcterms:W3CDTF">2021-06-28T06:45:09Z</dcterms:modified>
</cp:coreProperties>
</file>