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9" r:id="rId1"/>
  </p:sldMasterIdLst>
  <p:notesMasterIdLst>
    <p:notesMasterId r:id="rId43"/>
  </p:notesMasterIdLst>
  <p:handoutMasterIdLst>
    <p:handoutMasterId r:id="rId44"/>
  </p:handoutMasterIdLst>
  <p:sldIdLst>
    <p:sldId id="336" r:id="rId2"/>
    <p:sldId id="408" r:id="rId3"/>
    <p:sldId id="457" r:id="rId4"/>
    <p:sldId id="439" r:id="rId5"/>
    <p:sldId id="438" r:id="rId6"/>
    <p:sldId id="456" r:id="rId7"/>
    <p:sldId id="479" r:id="rId8"/>
    <p:sldId id="459" r:id="rId9"/>
    <p:sldId id="472" r:id="rId10"/>
    <p:sldId id="473" r:id="rId11"/>
    <p:sldId id="474" r:id="rId12"/>
    <p:sldId id="475" r:id="rId13"/>
    <p:sldId id="476" r:id="rId14"/>
    <p:sldId id="477" r:id="rId15"/>
    <p:sldId id="478" r:id="rId16"/>
    <p:sldId id="480" r:id="rId17"/>
    <p:sldId id="481" r:id="rId18"/>
    <p:sldId id="484" r:id="rId19"/>
    <p:sldId id="482" r:id="rId20"/>
    <p:sldId id="483" r:id="rId21"/>
    <p:sldId id="485" r:id="rId22"/>
    <p:sldId id="486" r:id="rId23"/>
    <p:sldId id="487" r:id="rId24"/>
    <p:sldId id="488" r:id="rId25"/>
    <p:sldId id="489" r:id="rId26"/>
    <p:sldId id="490" r:id="rId27"/>
    <p:sldId id="491" r:id="rId28"/>
    <p:sldId id="492" r:id="rId29"/>
    <p:sldId id="493" r:id="rId30"/>
    <p:sldId id="460" r:id="rId31"/>
    <p:sldId id="463" r:id="rId32"/>
    <p:sldId id="453" r:id="rId33"/>
    <p:sldId id="458" r:id="rId34"/>
    <p:sldId id="470" r:id="rId35"/>
    <p:sldId id="471" r:id="rId36"/>
    <p:sldId id="464" r:id="rId37"/>
    <p:sldId id="465" r:id="rId38"/>
    <p:sldId id="466" r:id="rId39"/>
    <p:sldId id="467" r:id="rId40"/>
    <p:sldId id="462" r:id="rId41"/>
    <p:sldId id="469" r:id="rId42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3B78B0F-FBB8-4512-B5D1-369DA0F65846}">
  <a:tblStyle styleId="{93B78B0F-FBB8-4512-B5D1-369DA0F6584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Styl s motivem 1 – zvýraznění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50" autoAdjust="0"/>
    <p:restoredTop sz="95936" autoAdjust="0"/>
  </p:normalViewPr>
  <p:slideViewPr>
    <p:cSldViewPr snapToGrid="0">
      <p:cViewPr varScale="1">
        <p:scale>
          <a:sx n="134" d="100"/>
          <a:sy n="134" d="100"/>
        </p:scale>
        <p:origin x="126" y="924"/>
      </p:cViewPr>
      <p:guideLst/>
    </p:cSldViewPr>
  </p:slideViewPr>
  <p:notesTextViewPr>
    <p:cViewPr>
      <p:scale>
        <a:sx n="25" d="100"/>
        <a:sy n="25" d="100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349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508D95-8626-4D91-824C-47254A0C3255}" type="datetimeFigureOut">
              <a:rPr lang="cs-CZ" smtClean="0"/>
              <a:t>16.09.2025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989444-FB18-4D96-8FE6-3A7FBC0C8A5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90647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4777268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03382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155140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08479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4593700"/>
            <a:ext cx="9144000" cy="549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1" name="Google Shape;21;p4"/>
          <p:cNvSpPr/>
          <p:nvPr/>
        </p:nvSpPr>
        <p:spPr>
          <a:xfrm>
            <a:off x="3473700" y="4593700"/>
            <a:ext cx="2196600" cy="54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4"/>
          <p:cNvSpPr/>
          <p:nvPr/>
        </p:nvSpPr>
        <p:spPr>
          <a:xfrm>
            <a:off x="4023300" y="4593700"/>
            <a:ext cx="1097400" cy="549600"/>
          </a:xfrm>
          <a:prstGeom prst="rect">
            <a:avLst/>
          </a:prstGeom>
          <a:solidFill>
            <a:srgbClr val="D4D3D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1"/>
          </p:nvPr>
        </p:nvSpPr>
        <p:spPr>
          <a:xfrm>
            <a:off x="1404225" y="1194150"/>
            <a:ext cx="6335400" cy="309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419100" algn="ctr" rtl="0">
              <a:spcBef>
                <a:spcPts val="600"/>
              </a:spcBef>
              <a:spcAft>
                <a:spcPts val="0"/>
              </a:spcAft>
              <a:buSzPts val="3000"/>
              <a:buChar char="▪"/>
              <a:defRPr sz="3000" i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▫"/>
              <a:defRPr sz="3000" i="1"/>
            </a:lvl2pPr>
            <a:lvl3pPr marL="1371600" lvl="2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▫"/>
              <a:defRPr sz="3000" i="1"/>
            </a:lvl3pPr>
            <a:lvl4pPr marL="1828800" lvl="3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▫"/>
              <a:defRPr sz="3000" i="1"/>
            </a:lvl4pPr>
            <a:lvl5pPr marL="2286000" lvl="4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▫"/>
              <a:defRPr sz="3000" i="1"/>
            </a:lvl5pPr>
            <a:lvl6pPr marL="2743200" lvl="5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▫"/>
              <a:defRPr sz="3000" i="1"/>
            </a:lvl6pPr>
            <a:lvl7pPr marL="3200400" lvl="6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▫"/>
              <a:defRPr sz="3000" i="1"/>
            </a:lvl7pPr>
            <a:lvl8pPr marL="3657600" lvl="7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▫"/>
              <a:defRPr sz="3000" i="1"/>
            </a:lvl8pPr>
            <a:lvl9pPr marL="4114800" lvl="8" indent="-419100" algn="ctr">
              <a:spcBef>
                <a:spcPts val="0"/>
              </a:spcBef>
              <a:spcAft>
                <a:spcPts val="0"/>
              </a:spcAft>
              <a:buSzPts val="3000"/>
              <a:buChar char="▫"/>
              <a:defRPr sz="3000" i="1"/>
            </a:lvl9pPr>
          </a:lstStyle>
          <a:p>
            <a:endParaRPr dirty="0"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4023300" y="4593850"/>
            <a:ext cx="1097400" cy="549600"/>
          </a:xfrm>
          <a:prstGeom prst="rect">
            <a:avLst/>
          </a:prstGeom>
          <a:solidFill>
            <a:schemeClr val="accent6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" name="TextovéPole 8"/>
          <p:cNvSpPr txBox="1"/>
          <p:nvPr userDrawn="1"/>
        </p:nvSpPr>
        <p:spPr>
          <a:xfrm>
            <a:off x="101600" y="4683834"/>
            <a:ext cx="2312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800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  <a:t>SICURIT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7"/>
          <p:cNvGrpSpPr/>
          <p:nvPr/>
        </p:nvGrpSpPr>
        <p:grpSpPr>
          <a:xfrm>
            <a:off x="-11050" y="887200"/>
            <a:ext cx="9155050" cy="4256100"/>
            <a:chOff x="-11050" y="887200"/>
            <a:chExt cx="9155050" cy="4256100"/>
          </a:xfrm>
        </p:grpSpPr>
        <p:cxnSp>
          <p:nvCxnSpPr>
            <p:cNvPr id="49" name="Google Shape;49;p7"/>
            <p:cNvCxnSpPr/>
            <p:nvPr/>
          </p:nvCxnSpPr>
          <p:spPr>
            <a:xfrm>
              <a:off x="-11050" y="887200"/>
              <a:ext cx="80604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sp>
          <p:nvSpPr>
            <p:cNvPr id="50" name="Google Shape;50;p7"/>
            <p:cNvSpPr/>
            <p:nvPr/>
          </p:nvSpPr>
          <p:spPr>
            <a:xfrm>
              <a:off x="0" y="4593700"/>
              <a:ext cx="9144000" cy="549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1" name="Google Shape;51;p7"/>
            <p:cNvSpPr/>
            <p:nvPr/>
          </p:nvSpPr>
          <p:spPr>
            <a:xfrm>
              <a:off x="0" y="4593700"/>
              <a:ext cx="549600" cy="549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2" name="Google Shape;52;p7"/>
            <p:cNvCxnSpPr/>
            <p:nvPr/>
          </p:nvCxnSpPr>
          <p:spPr>
            <a:xfrm>
              <a:off x="-11050" y="887200"/>
              <a:ext cx="552900" cy="0"/>
            </a:xfrm>
            <a:prstGeom prst="straightConnector1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53" name="Google Shape;53;p7"/>
          <p:cNvSpPr/>
          <p:nvPr/>
        </p:nvSpPr>
        <p:spPr>
          <a:xfrm>
            <a:off x="8046600" y="4593700"/>
            <a:ext cx="1097400" cy="549600"/>
          </a:xfrm>
          <a:prstGeom prst="rect">
            <a:avLst/>
          </a:prstGeom>
          <a:solidFill>
            <a:srgbClr val="D4D3D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title"/>
          </p:nvPr>
        </p:nvSpPr>
        <p:spPr>
          <a:xfrm>
            <a:off x="549600" y="361375"/>
            <a:ext cx="7497000" cy="54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 dirty="0"/>
          </a:p>
        </p:txBody>
      </p:sp>
      <p:sp>
        <p:nvSpPr>
          <p:cNvPr id="55" name="Google Shape;55;p7"/>
          <p:cNvSpPr txBox="1">
            <a:spLocks noGrp="1"/>
          </p:cNvSpPr>
          <p:nvPr>
            <p:ph type="body" idx="1"/>
          </p:nvPr>
        </p:nvSpPr>
        <p:spPr>
          <a:xfrm>
            <a:off x="549600" y="1200150"/>
            <a:ext cx="3639000" cy="310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▪"/>
              <a:defRPr sz="20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9pPr>
          </a:lstStyle>
          <a:p>
            <a:endParaRPr dirty="0"/>
          </a:p>
        </p:txBody>
      </p:sp>
      <p:sp>
        <p:nvSpPr>
          <p:cNvPr id="56" name="Google Shape;56;p7"/>
          <p:cNvSpPr txBox="1">
            <a:spLocks noGrp="1"/>
          </p:cNvSpPr>
          <p:nvPr>
            <p:ph type="body" idx="2"/>
          </p:nvPr>
        </p:nvSpPr>
        <p:spPr>
          <a:xfrm>
            <a:off x="4407604" y="1200150"/>
            <a:ext cx="3639000" cy="310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▪"/>
              <a:defRPr sz="200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▫"/>
              <a:defRPr sz="2000"/>
            </a:lvl9pPr>
          </a:lstStyle>
          <a:p>
            <a:endParaRPr dirty="0"/>
          </a:p>
        </p:txBody>
      </p:sp>
      <p:sp>
        <p:nvSpPr>
          <p:cNvPr id="57" name="Google Shape;57;p7"/>
          <p:cNvSpPr txBox="1">
            <a:spLocks noGrp="1"/>
          </p:cNvSpPr>
          <p:nvPr>
            <p:ph type="sldNum" idx="12"/>
          </p:nvPr>
        </p:nvSpPr>
        <p:spPr>
          <a:xfrm>
            <a:off x="8046600" y="4593850"/>
            <a:ext cx="1097400" cy="549600"/>
          </a:xfrm>
          <a:prstGeom prst="rect">
            <a:avLst/>
          </a:prstGeom>
          <a:solidFill>
            <a:schemeClr val="accent6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637775" y="4683834"/>
            <a:ext cx="2312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800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  <a:t>SICURIT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olored">
  <p:cSld name="BLANK_1">
    <p:bg>
      <p:bgPr>
        <a:solidFill>
          <a:schemeClr val="accent2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2"/>
          <p:cNvSpPr/>
          <p:nvPr/>
        </p:nvSpPr>
        <p:spPr>
          <a:xfrm>
            <a:off x="0" y="4593700"/>
            <a:ext cx="9144000" cy="549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91" name="Google Shape;91;p12"/>
          <p:cNvSpPr/>
          <p:nvPr/>
        </p:nvSpPr>
        <p:spPr>
          <a:xfrm>
            <a:off x="3473700" y="4593700"/>
            <a:ext cx="2196600" cy="5496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2"/>
          <p:cNvSpPr/>
          <p:nvPr/>
        </p:nvSpPr>
        <p:spPr>
          <a:xfrm>
            <a:off x="4023300" y="4593700"/>
            <a:ext cx="1097400" cy="549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12"/>
          <p:cNvSpPr txBox="1">
            <a:spLocks noGrp="1"/>
          </p:cNvSpPr>
          <p:nvPr>
            <p:ph type="sldNum" idx="12"/>
          </p:nvPr>
        </p:nvSpPr>
        <p:spPr>
          <a:xfrm>
            <a:off x="4023300" y="4593850"/>
            <a:ext cx="1097400" cy="54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101600" y="4683834"/>
            <a:ext cx="2312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800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  <a:t>SICURIT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accent4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49600" y="361375"/>
            <a:ext cx="7497000" cy="5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Encode Sans"/>
              <a:buNone/>
              <a:defRPr sz="1800" b="1">
                <a:solidFill>
                  <a:schemeClr val="lt1"/>
                </a:solidFill>
                <a:latin typeface="Encode Sans"/>
                <a:ea typeface="Encode Sans"/>
                <a:cs typeface="Encode Sans"/>
                <a:sym typeface="Encode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Encode Sans"/>
              <a:buNone/>
              <a:defRPr sz="1800" b="1">
                <a:solidFill>
                  <a:schemeClr val="lt1"/>
                </a:solidFill>
                <a:latin typeface="Encode Sans"/>
                <a:ea typeface="Encode Sans"/>
                <a:cs typeface="Encode Sans"/>
                <a:sym typeface="Encode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Encode Sans"/>
              <a:buNone/>
              <a:defRPr sz="1800" b="1">
                <a:solidFill>
                  <a:schemeClr val="lt1"/>
                </a:solidFill>
                <a:latin typeface="Encode Sans"/>
                <a:ea typeface="Encode Sans"/>
                <a:cs typeface="Encode Sans"/>
                <a:sym typeface="Encode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Encode Sans"/>
              <a:buNone/>
              <a:defRPr sz="1800" b="1">
                <a:solidFill>
                  <a:schemeClr val="lt1"/>
                </a:solidFill>
                <a:latin typeface="Encode Sans"/>
                <a:ea typeface="Encode Sans"/>
                <a:cs typeface="Encode Sans"/>
                <a:sym typeface="Encode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Encode Sans"/>
              <a:buNone/>
              <a:defRPr sz="1800" b="1">
                <a:solidFill>
                  <a:schemeClr val="lt1"/>
                </a:solidFill>
                <a:latin typeface="Encode Sans"/>
                <a:ea typeface="Encode Sans"/>
                <a:cs typeface="Encode Sans"/>
                <a:sym typeface="Encode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Encode Sans"/>
              <a:buNone/>
              <a:defRPr sz="1800" b="1">
                <a:solidFill>
                  <a:schemeClr val="lt1"/>
                </a:solidFill>
                <a:latin typeface="Encode Sans"/>
                <a:ea typeface="Encode Sans"/>
                <a:cs typeface="Encode Sans"/>
                <a:sym typeface="Encode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Encode Sans"/>
              <a:buNone/>
              <a:defRPr sz="1800" b="1">
                <a:solidFill>
                  <a:schemeClr val="lt1"/>
                </a:solidFill>
                <a:latin typeface="Encode Sans"/>
                <a:ea typeface="Encode Sans"/>
                <a:cs typeface="Encode Sans"/>
                <a:sym typeface="Encode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Encode Sans"/>
              <a:buNone/>
              <a:defRPr sz="1800" b="1">
                <a:solidFill>
                  <a:schemeClr val="lt1"/>
                </a:solidFill>
                <a:latin typeface="Encode Sans"/>
                <a:ea typeface="Encode Sans"/>
                <a:cs typeface="Encode Sans"/>
                <a:sym typeface="Encode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Encode Sans"/>
              <a:buNone/>
              <a:defRPr sz="1800" b="1">
                <a:solidFill>
                  <a:schemeClr val="lt1"/>
                </a:solidFill>
                <a:latin typeface="Encode Sans"/>
                <a:ea typeface="Encode Sans"/>
                <a:cs typeface="Encode Sans"/>
                <a:sym typeface="Encode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49600" y="1200150"/>
            <a:ext cx="7497000" cy="29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Encode Sans ExtraLight"/>
              <a:buChar char="▪"/>
              <a:defRPr sz="2400">
                <a:solidFill>
                  <a:schemeClr val="lt1"/>
                </a:solidFill>
                <a:latin typeface="Encode Sans ExtraLight"/>
                <a:ea typeface="Encode Sans ExtraLight"/>
                <a:cs typeface="Encode Sans ExtraLight"/>
                <a:sym typeface="Encode Sans ExtraLight"/>
              </a:defRPr>
            </a:lvl1pPr>
            <a:lvl2pPr marL="914400" lvl="1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Encode Sans ExtraLight"/>
              <a:buChar char="▫"/>
              <a:defRPr sz="2400">
                <a:solidFill>
                  <a:schemeClr val="lt1"/>
                </a:solidFill>
                <a:latin typeface="Encode Sans ExtraLight"/>
                <a:ea typeface="Encode Sans ExtraLight"/>
                <a:cs typeface="Encode Sans ExtraLight"/>
                <a:sym typeface="Encode Sans ExtraLight"/>
              </a:defRPr>
            </a:lvl2pPr>
            <a:lvl3pPr marL="1371600" lvl="2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Encode Sans ExtraLight"/>
              <a:buChar char="▫"/>
              <a:defRPr sz="2400">
                <a:solidFill>
                  <a:schemeClr val="lt1"/>
                </a:solidFill>
                <a:latin typeface="Encode Sans ExtraLight"/>
                <a:ea typeface="Encode Sans ExtraLight"/>
                <a:cs typeface="Encode Sans ExtraLight"/>
                <a:sym typeface="Encode Sans ExtraLight"/>
              </a:defRPr>
            </a:lvl3pPr>
            <a:lvl4pPr marL="1828800" lvl="3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Encode Sans ExtraLight"/>
              <a:buChar char="▫"/>
              <a:defRPr sz="2400">
                <a:solidFill>
                  <a:schemeClr val="lt1"/>
                </a:solidFill>
                <a:latin typeface="Encode Sans ExtraLight"/>
                <a:ea typeface="Encode Sans ExtraLight"/>
                <a:cs typeface="Encode Sans ExtraLight"/>
                <a:sym typeface="Encode Sans ExtraLight"/>
              </a:defRPr>
            </a:lvl4pPr>
            <a:lvl5pPr marL="2286000" lvl="4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Encode Sans ExtraLight"/>
              <a:buChar char="▫"/>
              <a:defRPr sz="2400">
                <a:solidFill>
                  <a:schemeClr val="lt1"/>
                </a:solidFill>
                <a:latin typeface="Encode Sans ExtraLight"/>
                <a:ea typeface="Encode Sans ExtraLight"/>
                <a:cs typeface="Encode Sans ExtraLight"/>
                <a:sym typeface="Encode Sans ExtraLight"/>
              </a:defRPr>
            </a:lvl5pPr>
            <a:lvl6pPr marL="2743200" lvl="5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Encode Sans ExtraLight"/>
              <a:buChar char="▫"/>
              <a:defRPr sz="2400">
                <a:solidFill>
                  <a:schemeClr val="lt1"/>
                </a:solidFill>
                <a:latin typeface="Encode Sans ExtraLight"/>
                <a:ea typeface="Encode Sans ExtraLight"/>
                <a:cs typeface="Encode Sans ExtraLight"/>
                <a:sym typeface="Encode Sans ExtraLight"/>
              </a:defRPr>
            </a:lvl6pPr>
            <a:lvl7pPr marL="3200400" lvl="6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Encode Sans ExtraLight"/>
              <a:buChar char="▫"/>
              <a:defRPr sz="2400">
                <a:solidFill>
                  <a:schemeClr val="lt1"/>
                </a:solidFill>
                <a:latin typeface="Encode Sans ExtraLight"/>
                <a:ea typeface="Encode Sans ExtraLight"/>
                <a:cs typeface="Encode Sans ExtraLight"/>
                <a:sym typeface="Encode Sans ExtraLight"/>
              </a:defRPr>
            </a:lvl7pPr>
            <a:lvl8pPr marL="3657600" lvl="7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Encode Sans ExtraLight"/>
              <a:buChar char="▫"/>
              <a:defRPr sz="2400">
                <a:solidFill>
                  <a:schemeClr val="lt1"/>
                </a:solidFill>
                <a:latin typeface="Encode Sans ExtraLight"/>
                <a:ea typeface="Encode Sans ExtraLight"/>
                <a:cs typeface="Encode Sans ExtraLight"/>
                <a:sym typeface="Encode Sans ExtraLight"/>
              </a:defRPr>
            </a:lvl8pPr>
            <a:lvl9pPr marL="4114800" lvl="8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Encode Sans ExtraLight"/>
              <a:buChar char="▫"/>
              <a:defRPr sz="2400">
                <a:solidFill>
                  <a:schemeClr val="lt1"/>
                </a:solidFill>
                <a:latin typeface="Encode Sans ExtraLight"/>
                <a:ea typeface="Encode Sans ExtraLight"/>
                <a:cs typeface="Encode Sans ExtraLight"/>
                <a:sym typeface="Encode Sans Extra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046650" y="4593850"/>
            <a:ext cx="1097400" cy="5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buNone/>
              <a:defRPr sz="1300" b="1">
                <a:solidFill>
                  <a:schemeClr val="accent4"/>
                </a:solidFill>
                <a:latin typeface="Encode Sans"/>
                <a:ea typeface="Encode Sans"/>
                <a:cs typeface="Encode Sans"/>
                <a:sym typeface="Encode Sans"/>
              </a:defRPr>
            </a:lvl1pPr>
            <a:lvl2pPr lvl="1" algn="ctr">
              <a:buNone/>
              <a:defRPr sz="1300" b="1">
                <a:solidFill>
                  <a:schemeClr val="accent4"/>
                </a:solidFill>
                <a:latin typeface="Encode Sans"/>
                <a:ea typeface="Encode Sans"/>
                <a:cs typeface="Encode Sans"/>
                <a:sym typeface="Encode Sans"/>
              </a:defRPr>
            </a:lvl2pPr>
            <a:lvl3pPr lvl="2" algn="ctr">
              <a:buNone/>
              <a:defRPr sz="1300" b="1">
                <a:solidFill>
                  <a:schemeClr val="accent4"/>
                </a:solidFill>
                <a:latin typeface="Encode Sans"/>
                <a:ea typeface="Encode Sans"/>
                <a:cs typeface="Encode Sans"/>
                <a:sym typeface="Encode Sans"/>
              </a:defRPr>
            </a:lvl3pPr>
            <a:lvl4pPr lvl="3" algn="ctr">
              <a:buNone/>
              <a:defRPr sz="1300" b="1">
                <a:solidFill>
                  <a:schemeClr val="accent4"/>
                </a:solidFill>
                <a:latin typeface="Encode Sans"/>
                <a:ea typeface="Encode Sans"/>
                <a:cs typeface="Encode Sans"/>
                <a:sym typeface="Encode Sans"/>
              </a:defRPr>
            </a:lvl4pPr>
            <a:lvl5pPr lvl="4" algn="ctr">
              <a:buNone/>
              <a:defRPr sz="1300" b="1">
                <a:solidFill>
                  <a:schemeClr val="accent4"/>
                </a:solidFill>
                <a:latin typeface="Encode Sans"/>
                <a:ea typeface="Encode Sans"/>
                <a:cs typeface="Encode Sans"/>
                <a:sym typeface="Encode Sans"/>
              </a:defRPr>
            </a:lvl5pPr>
            <a:lvl6pPr lvl="5" algn="ctr">
              <a:buNone/>
              <a:defRPr sz="1300" b="1">
                <a:solidFill>
                  <a:schemeClr val="accent4"/>
                </a:solidFill>
                <a:latin typeface="Encode Sans"/>
                <a:ea typeface="Encode Sans"/>
                <a:cs typeface="Encode Sans"/>
                <a:sym typeface="Encode Sans"/>
              </a:defRPr>
            </a:lvl6pPr>
            <a:lvl7pPr lvl="6" algn="ctr">
              <a:buNone/>
              <a:defRPr sz="1300" b="1">
                <a:solidFill>
                  <a:schemeClr val="accent4"/>
                </a:solidFill>
                <a:latin typeface="Encode Sans"/>
                <a:ea typeface="Encode Sans"/>
                <a:cs typeface="Encode Sans"/>
                <a:sym typeface="Encode Sans"/>
              </a:defRPr>
            </a:lvl7pPr>
            <a:lvl8pPr lvl="7" algn="ctr">
              <a:buNone/>
              <a:defRPr sz="1300" b="1">
                <a:solidFill>
                  <a:schemeClr val="accent4"/>
                </a:solidFill>
                <a:latin typeface="Encode Sans"/>
                <a:ea typeface="Encode Sans"/>
                <a:cs typeface="Encode Sans"/>
                <a:sym typeface="Encode Sans"/>
              </a:defRPr>
            </a:lvl8pPr>
            <a:lvl9pPr lvl="8" algn="ctr">
              <a:buNone/>
              <a:defRPr sz="1300" b="1">
                <a:solidFill>
                  <a:schemeClr val="accent4"/>
                </a:solidFill>
                <a:latin typeface="Encode Sans"/>
                <a:ea typeface="Encode Sans"/>
                <a:cs typeface="Encode Sans"/>
                <a:sym typeface="Encode San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3" r:id="rId2"/>
    <p:sldLayoutId id="2147483658" r:id="rId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</a:t>
            </a:fld>
            <a:endParaRPr lang="en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5" name="Obrázek 4" descr="sicurit logo upravene male.eps"/>
          <p:cNvPicPr>
            <a:picLocks noChangeAspect="1"/>
          </p:cNvPicPr>
          <p:nvPr/>
        </p:nvPicPr>
        <p:blipFill rotWithShape="1">
          <a:blip r:embed="rId2" cstate="print"/>
          <a:srcRect l="-12813" r="12813"/>
          <a:stretch/>
        </p:blipFill>
        <p:spPr>
          <a:xfrm>
            <a:off x="971550" y="553559"/>
            <a:ext cx="6574926" cy="3849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525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dissolve/>
      </p:transition>
    </mc:Choice>
    <mc:Fallback xmlns="">
      <p:transition spd="med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59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5256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59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8247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59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3770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59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3448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59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4803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59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5683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Nadpis 4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400" dirty="0"/>
              <a:t>Vynucování zákonů – Současné výzvy</a:t>
            </a:r>
          </a:p>
        </p:txBody>
      </p:sp>
      <p:sp>
        <p:nvSpPr>
          <p:cNvPr id="50" name="Zástupný symbol pro text 49"/>
          <p:cNvSpPr>
            <a:spLocks noGrp="1"/>
          </p:cNvSpPr>
          <p:nvPr>
            <p:ph type="body" idx="1"/>
          </p:nvPr>
        </p:nvSpPr>
        <p:spPr>
          <a:xfrm>
            <a:off x="281468" y="1272349"/>
            <a:ext cx="7497000" cy="3108300"/>
          </a:xfrm>
        </p:spPr>
        <p:txBody>
          <a:bodyPr/>
          <a:lstStyle/>
          <a:p>
            <a:r>
              <a:rPr lang="cs-CZ" altLang="cs-CZ" dirty="0" smtClean="0">
                <a:solidFill>
                  <a:schemeClr val="bg1"/>
                </a:solidFill>
                <a:ea typeface="Calibri" panose="020F0502020204030204" pitchFamily="34" charset="0"/>
              </a:rPr>
              <a:t>Nedostatek </a:t>
            </a:r>
            <a:r>
              <a:rPr lang="cs-CZ" altLang="cs-CZ" dirty="0">
                <a:solidFill>
                  <a:schemeClr val="bg1"/>
                </a:solidFill>
                <a:ea typeface="Calibri" panose="020F0502020204030204" pitchFamily="34" charset="0"/>
              </a:rPr>
              <a:t>personálních a technických zdrojů pro zajištění veřejné bezpečnosti</a:t>
            </a:r>
          </a:p>
          <a:p>
            <a:r>
              <a:rPr lang="cs-CZ" dirty="0"/>
              <a:t>Manuální, časově náročné procesy při vyhodnocování </a:t>
            </a:r>
            <a:r>
              <a:rPr lang="cs-CZ" dirty="0" smtClean="0"/>
              <a:t>videozáznamů</a:t>
            </a:r>
          </a:p>
          <a:p>
            <a:r>
              <a:rPr lang="cs-CZ" dirty="0"/>
              <a:t>Zdlouhavé ruční prohledávání videozáznamů bez automatizace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  <p:pic>
        <p:nvPicPr>
          <p:cNvPr id="62" name="Image 2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21887" y="910975"/>
            <a:ext cx="1849425" cy="163064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0461466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400" dirty="0">
                <a:solidFill>
                  <a:srgbClr val="FFFFFF"/>
                </a:solidFill>
              </a:rPr>
              <a:t>Vynucování zákonů – Současné výzvy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64178" y="1485550"/>
            <a:ext cx="7867844" cy="3108300"/>
          </a:xfrm>
        </p:spPr>
        <p:txBody>
          <a:bodyPr/>
          <a:lstStyle/>
          <a:p>
            <a:r>
              <a:rPr lang="cs-CZ" dirty="0"/>
              <a:t>Zpožděná nebo zcela chybějící reakce na krádeže </a:t>
            </a:r>
            <a:r>
              <a:rPr lang="cs-CZ" dirty="0" smtClean="0"/>
              <a:t>vozidel</a:t>
            </a:r>
          </a:p>
          <a:p>
            <a:r>
              <a:rPr lang="cs-CZ" dirty="0"/>
              <a:t>Absence analýzy dopravních vzorců a chování účastníků </a:t>
            </a:r>
            <a:r>
              <a:rPr lang="cs-CZ" dirty="0" smtClean="0"/>
              <a:t>             provozu</a:t>
            </a:r>
          </a:p>
          <a:p>
            <a:r>
              <a:rPr lang="cs-CZ" dirty="0"/>
              <a:t>Nedostatek dat pro zlepšení bezpečnosti dopravy a pohybu chodců</a:t>
            </a:r>
          </a:p>
          <a:p>
            <a:endParaRPr lang="cs-CZ" dirty="0" smtClean="0"/>
          </a:p>
          <a:p>
            <a:pPr marL="101600" indent="0">
              <a:buNone/>
            </a:pPr>
            <a:endParaRPr lang="cs-CZ" dirty="0" smtClean="0"/>
          </a:p>
          <a:p>
            <a:pPr marL="101600" indent="0">
              <a:buNone/>
            </a:pP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  <p:pic>
        <p:nvPicPr>
          <p:cNvPr id="7" name="Image 2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21887" y="910975"/>
            <a:ext cx="1849425" cy="163064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7588" y="3334134"/>
            <a:ext cx="1688088" cy="12047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4198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49600" y="725706"/>
            <a:ext cx="7497000" cy="549600"/>
          </a:xfrm>
        </p:spPr>
        <p:txBody>
          <a:bodyPr/>
          <a:lstStyle/>
          <a:p>
            <a:r>
              <a:rPr lang="cs-CZ" sz="2400" dirty="0"/>
              <a:t>Aplikace </a:t>
            </a:r>
            <a:r>
              <a:rPr lang="cs-CZ" sz="2400" dirty="0" err="1"/>
              <a:t>Aicuda-Vaidio</a:t>
            </a:r>
            <a:r>
              <a:rPr lang="cs-CZ" sz="2400" dirty="0"/>
              <a:t> – Přínosy oproti tradičním systémům</a:t>
            </a:r>
            <a:br>
              <a:rPr lang="cs-CZ" sz="2400" dirty="0"/>
            </a:br>
            <a:endParaRPr lang="cs-CZ" sz="240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9600" y="1100137"/>
            <a:ext cx="7497000" cy="3108300"/>
          </a:xfrm>
        </p:spPr>
        <p:txBody>
          <a:bodyPr/>
          <a:lstStyle/>
          <a:p>
            <a:r>
              <a:rPr lang="cs-CZ" dirty="0"/>
              <a:t>Běžné kamery postrádají </a:t>
            </a:r>
            <a:r>
              <a:rPr lang="cs-CZ" dirty="0" smtClean="0"/>
              <a:t>inteligenci</a:t>
            </a:r>
          </a:p>
          <a:p>
            <a:r>
              <a:rPr lang="cs-CZ" dirty="0"/>
              <a:t>Vyhledávání ve videu je manuální a časově </a:t>
            </a:r>
            <a:r>
              <a:rPr lang="cs-CZ" dirty="0" smtClean="0"/>
              <a:t>náročné</a:t>
            </a:r>
          </a:p>
          <a:p>
            <a:r>
              <a:rPr lang="cs-CZ" dirty="0"/>
              <a:t>Videozáznamy nejsou využívány jako zdroj dat pro </a:t>
            </a:r>
            <a:r>
              <a:rPr lang="cs-CZ" dirty="0" smtClean="0"/>
              <a:t>rozhodování</a:t>
            </a:r>
          </a:p>
          <a:p>
            <a:r>
              <a:rPr lang="cs-CZ" dirty="0"/>
              <a:t>Příliš mnoho samostatných (nesloučených) </a:t>
            </a:r>
            <a:r>
              <a:rPr lang="cs-CZ" dirty="0" smtClean="0"/>
              <a:t>systémů</a:t>
            </a:r>
          </a:p>
          <a:p>
            <a:r>
              <a:rPr lang="cs-CZ" dirty="0" err="1" smtClean="0"/>
              <a:t>Aicuda-Vaidio</a:t>
            </a:r>
            <a:r>
              <a:rPr lang="cs-CZ" dirty="0"/>
              <a:t> proměňuje video na zdroj situačního přehledu a datové </a:t>
            </a:r>
            <a:r>
              <a:rPr lang="cs-CZ" dirty="0" smtClean="0"/>
              <a:t>inteligence</a:t>
            </a:r>
          </a:p>
          <a:p>
            <a:r>
              <a:rPr lang="cs-CZ" dirty="0"/>
              <a:t>Konsoliduje široké spektrum video-analytických funkcí do jednoho přehledného rozhraní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793976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400" dirty="0"/>
              <a:t>Řešení – </a:t>
            </a:r>
            <a:r>
              <a:rPr lang="cs-CZ" sz="2400" dirty="0" err="1" smtClean="0"/>
              <a:t>Aicuda-Vaidio</a:t>
            </a:r>
            <a:endParaRPr lang="cs-CZ" sz="240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0" y="921838"/>
            <a:ext cx="3639000" cy="3108300"/>
          </a:xfrm>
        </p:spPr>
        <p:txBody>
          <a:bodyPr/>
          <a:lstStyle/>
          <a:p>
            <a:r>
              <a:rPr lang="cs-CZ" dirty="0"/>
              <a:t>Automatizace monitoringu, vyhledávání a sběru </a:t>
            </a:r>
            <a:r>
              <a:rPr lang="cs-CZ" dirty="0" smtClean="0"/>
              <a:t>dat</a:t>
            </a:r>
          </a:p>
          <a:p>
            <a:endParaRPr lang="cs-CZ" dirty="0" smtClean="0"/>
          </a:p>
          <a:p>
            <a:r>
              <a:rPr lang="cs-CZ" dirty="0"/>
              <a:t>AI vyhledávání ve videozáznamech s výsledky během několika </a:t>
            </a:r>
            <a:r>
              <a:rPr lang="cs-CZ" dirty="0" smtClean="0"/>
              <a:t>sekund</a:t>
            </a:r>
          </a:p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2"/>
          </p:nvPr>
        </p:nvSpPr>
        <p:spPr>
          <a:xfrm>
            <a:off x="5264850" y="918119"/>
            <a:ext cx="3639000" cy="3108300"/>
          </a:xfrm>
        </p:spPr>
        <p:txBody>
          <a:bodyPr/>
          <a:lstStyle/>
          <a:p>
            <a:r>
              <a:rPr lang="pl-PL" dirty="0"/>
              <a:t>Proměňte libovolnou kameru na kameru s rozpoznáváním </a:t>
            </a:r>
            <a:r>
              <a:rPr lang="pl-PL" dirty="0" smtClean="0"/>
              <a:t>SPZ</a:t>
            </a:r>
          </a:p>
          <a:p>
            <a:endParaRPr lang="pl-PL" dirty="0" smtClean="0"/>
          </a:p>
          <a:p>
            <a:r>
              <a:rPr lang="cs-CZ" dirty="0" smtClean="0"/>
              <a:t>Okamžité </a:t>
            </a:r>
            <a:r>
              <a:rPr lang="cs-CZ" dirty="0"/>
              <a:t>upozornění na odcizené registrační značky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3021" y="1512439"/>
            <a:ext cx="2137808" cy="1203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4020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  <p:sp>
        <p:nvSpPr>
          <p:cNvPr id="4" name="Obdélník 3"/>
          <p:cNvSpPr/>
          <p:nvPr/>
        </p:nvSpPr>
        <p:spPr>
          <a:xfrm>
            <a:off x="1980772" y="1666613"/>
            <a:ext cx="6700477" cy="22898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VÍTEJTE</a:t>
            </a:r>
          </a:p>
          <a:p>
            <a:pPr algn="ctr"/>
            <a:r>
              <a:rPr lang="cs-CZ" sz="4400" spc="6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 </a:t>
            </a:r>
            <a:r>
              <a:rPr lang="cs-CZ" sz="4400" spc="6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PREZENTACI</a:t>
            </a:r>
          </a:p>
          <a:p>
            <a:pPr algn="ctr"/>
            <a:r>
              <a:rPr lang="cs-CZ" sz="4400" spc="6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VIDEO-ANALÝZ</a:t>
            </a:r>
            <a:endParaRPr lang="cs-CZ" sz="4400" spc="600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cs-CZ" sz="4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Google Shape;495;p39"/>
          <p:cNvGrpSpPr/>
          <p:nvPr/>
        </p:nvGrpSpPr>
        <p:grpSpPr>
          <a:xfrm rot="1534329">
            <a:off x="287793" y="1573006"/>
            <a:ext cx="3092008" cy="2287585"/>
            <a:chOff x="5255200" y="3006475"/>
            <a:chExt cx="511700" cy="378575"/>
          </a:xfrm>
          <a:solidFill>
            <a:schemeClr val="accent1"/>
          </a:solidFill>
        </p:grpSpPr>
        <p:sp>
          <p:nvSpPr>
            <p:cNvPr id="6" name="Google Shape;496;p39"/>
            <p:cNvSpPr/>
            <p:nvPr/>
          </p:nvSpPr>
          <p:spPr>
            <a:xfrm>
              <a:off x="5255200" y="3006475"/>
              <a:ext cx="349900" cy="349875"/>
            </a:xfrm>
            <a:custGeom>
              <a:avLst/>
              <a:gdLst/>
              <a:ahLst/>
              <a:cxnLst/>
              <a:rect l="l" t="t" r="r" b="b"/>
              <a:pathLst>
                <a:path w="13996" h="13995" extrusionOk="0">
                  <a:moveTo>
                    <a:pt x="6986" y="4714"/>
                  </a:moveTo>
                  <a:lnTo>
                    <a:pt x="7206" y="4738"/>
                  </a:lnTo>
                  <a:lnTo>
                    <a:pt x="7425" y="4763"/>
                  </a:lnTo>
                  <a:lnTo>
                    <a:pt x="7645" y="4812"/>
                  </a:lnTo>
                  <a:lnTo>
                    <a:pt x="7841" y="4885"/>
                  </a:lnTo>
                  <a:lnTo>
                    <a:pt x="8060" y="4983"/>
                  </a:lnTo>
                  <a:lnTo>
                    <a:pt x="8256" y="5105"/>
                  </a:lnTo>
                  <a:lnTo>
                    <a:pt x="8427" y="5227"/>
                  </a:lnTo>
                  <a:lnTo>
                    <a:pt x="8598" y="5398"/>
                  </a:lnTo>
                  <a:lnTo>
                    <a:pt x="8769" y="5569"/>
                  </a:lnTo>
                  <a:lnTo>
                    <a:pt x="8891" y="5740"/>
                  </a:lnTo>
                  <a:lnTo>
                    <a:pt x="9013" y="5935"/>
                  </a:lnTo>
                  <a:lnTo>
                    <a:pt x="9111" y="6155"/>
                  </a:lnTo>
                  <a:lnTo>
                    <a:pt x="9184" y="6350"/>
                  </a:lnTo>
                  <a:lnTo>
                    <a:pt x="9233" y="6570"/>
                  </a:lnTo>
                  <a:lnTo>
                    <a:pt x="9257" y="6790"/>
                  </a:lnTo>
                  <a:lnTo>
                    <a:pt x="9257" y="7010"/>
                  </a:lnTo>
                  <a:lnTo>
                    <a:pt x="9257" y="7229"/>
                  </a:lnTo>
                  <a:lnTo>
                    <a:pt x="9233" y="7425"/>
                  </a:lnTo>
                  <a:lnTo>
                    <a:pt x="9184" y="7645"/>
                  </a:lnTo>
                  <a:lnTo>
                    <a:pt x="9111" y="7864"/>
                  </a:lnTo>
                  <a:lnTo>
                    <a:pt x="9013" y="8060"/>
                  </a:lnTo>
                  <a:lnTo>
                    <a:pt x="8891" y="8255"/>
                  </a:lnTo>
                  <a:lnTo>
                    <a:pt x="8769" y="8451"/>
                  </a:lnTo>
                  <a:lnTo>
                    <a:pt x="8598" y="8622"/>
                  </a:lnTo>
                  <a:lnTo>
                    <a:pt x="8427" y="8768"/>
                  </a:lnTo>
                  <a:lnTo>
                    <a:pt x="8256" y="8915"/>
                  </a:lnTo>
                  <a:lnTo>
                    <a:pt x="8060" y="9012"/>
                  </a:lnTo>
                  <a:lnTo>
                    <a:pt x="7841" y="9110"/>
                  </a:lnTo>
                  <a:lnTo>
                    <a:pt x="7645" y="9183"/>
                  </a:lnTo>
                  <a:lnTo>
                    <a:pt x="7425" y="9232"/>
                  </a:lnTo>
                  <a:lnTo>
                    <a:pt x="7206" y="9257"/>
                  </a:lnTo>
                  <a:lnTo>
                    <a:pt x="6986" y="9281"/>
                  </a:lnTo>
                  <a:lnTo>
                    <a:pt x="6766" y="9257"/>
                  </a:lnTo>
                  <a:lnTo>
                    <a:pt x="6546" y="9232"/>
                  </a:lnTo>
                  <a:lnTo>
                    <a:pt x="6351" y="9183"/>
                  </a:lnTo>
                  <a:lnTo>
                    <a:pt x="6131" y="9110"/>
                  </a:lnTo>
                  <a:lnTo>
                    <a:pt x="5936" y="9012"/>
                  </a:lnTo>
                  <a:lnTo>
                    <a:pt x="5740" y="8915"/>
                  </a:lnTo>
                  <a:lnTo>
                    <a:pt x="5545" y="8768"/>
                  </a:lnTo>
                  <a:lnTo>
                    <a:pt x="5374" y="8622"/>
                  </a:lnTo>
                  <a:lnTo>
                    <a:pt x="5227" y="8451"/>
                  </a:lnTo>
                  <a:lnTo>
                    <a:pt x="5081" y="8255"/>
                  </a:lnTo>
                  <a:lnTo>
                    <a:pt x="4983" y="8060"/>
                  </a:lnTo>
                  <a:lnTo>
                    <a:pt x="4885" y="7864"/>
                  </a:lnTo>
                  <a:lnTo>
                    <a:pt x="4812" y="7645"/>
                  </a:lnTo>
                  <a:lnTo>
                    <a:pt x="4763" y="7425"/>
                  </a:lnTo>
                  <a:lnTo>
                    <a:pt x="4714" y="7229"/>
                  </a:lnTo>
                  <a:lnTo>
                    <a:pt x="4714" y="7010"/>
                  </a:lnTo>
                  <a:lnTo>
                    <a:pt x="4714" y="6790"/>
                  </a:lnTo>
                  <a:lnTo>
                    <a:pt x="4763" y="6570"/>
                  </a:lnTo>
                  <a:lnTo>
                    <a:pt x="4812" y="6350"/>
                  </a:lnTo>
                  <a:lnTo>
                    <a:pt x="4885" y="6155"/>
                  </a:lnTo>
                  <a:lnTo>
                    <a:pt x="4983" y="5935"/>
                  </a:lnTo>
                  <a:lnTo>
                    <a:pt x="5081" y="5740"/>
                  </a:lnTo>
                  <a:lnTo>
                    <a:pt x="5227" y="5569"/>
                  </a:lnTo>
                  <a:lnTo>
                    <a:pt x="5374" y="5398"/>
                  </a:lnTo>
                  <a:lnTo>
                    <a:pt x="5545" y="5227"/>
                  </a:lnTo>
                  <a:lnTo>
                    <a:pt x="5740" y="5105"/>
                  </a:lnTo>
                  <a:lnTo>
                    <a:pt x="5936" y="4983"/>
                  </a:lnTo>
                  <a:lnTo>
                    <a:pt x="6131" y="4885"/>
                  </a:lnTo>
                  <a:lnTo>
                    <a:pt x="6351" y="4812"/>
                  </a:lnTo>
                  <a:lnTo>
                    <a:pt x="6546" y="4763"/>
                  </a:lnTo>
                  <a:lnTo>
                    <a:pt x="6766" y="4738"/>
                  </a:lnTo>
                  <a:lnTo>
                    <a:pt x="6986" y="4714"/>
                  </a:lnTo>
                  <a:close/>
                  <a:moveTo>
                    <a:pt x="6497" y="0"/>
                  </a:moveTo>
                  <a:lnTo>
                    <a:pt x="6375" y="25"/>
                  </a:lnTo>
                  <a:lnTo>
                    <a:pt x="6253" y="49"/>
                  </a:lnTo>
                  <a:lnTo>
                    <a:pt x="6131" y="122"/>
                  </a:lnTo>
                  <a:lnTo>
                    <a:pt x="6033" y="196"/>
                  </a:lnTo>
                  <a:lnTo>
                    <a:pt x="5936" y="293"/>
                  </a:lnTo>
                  <a:lnTo>
                    <a:pt x="5862" y="391"/>
                  </a:lnTo>
                  <a:lnTo>
                    <a:pt x="5813" y="513"/>
                  </a:lnTo>
                  <a:lnTo>
                    <a:pt x="5789" y="635"/>
                  </a:lnTo>
                  <a:lnTo>
                    <a:pt x="5618" y="2076"/>
                  </a:lnTo>
                  <a:lnTo>
                    <a:pt x="5325" y="2174"/>
                  </a:lnTo>
                  <a:lnTo>
                    <a:pt x="5032" y="2296"/>
                  </a:lnTo>
                  <a:lnTo>
                    <a:pt x="4763" y="2418"/>
                  </a:lnTo>
                  <a:lnTo>
                    <a:pt x="4495" y="2565"/>
                  </a:lnTo>
                  <a:lnTo>
                    <a:pt x="3347" y="1661"/>
                  </a:lnTo>
                  <a:lnTo>
                    <a:pt x="3225" y="1588"/>
                  </a:lnTo>
                  <a:lnTo>
                    <a:pt x="3103" y="1539"/>
                  </a:lnTo>
                  <a:lnTo>
                    <a:pt x="2980" y="1514"/>
                  </a:lnTo>
                  <a:lnTo>
                    <a:pt x="2736" y="1514"/>
                  </a:lnTo>
                  <a:lnTo>
                    <a:pt x="2590" y="1563"/>
                  </a:lnTo>
                  <a:lnTo>
                    <a:pt x="2492" y="1637"/>
                  </a:lnTo>
                  <a:lnTo>
                    <a:pt x="2394" y="1710"/>
                  </a:lnTo>
                  <a:lnTo>
                    <a:pt x="1710" y="2394"/>
                  </a:lnTo>
                  <a:lnTo>
                    <a:pt x="1613" y="2491"/>
                  </a:lnTo>
                  <a:lnTo>
                    <a:pt x="1564" y="2614"/>
                  </a:lnTo>
                  <a:lnTo>
                    <a:pt x="1515" y="2736"/>
                  </a:lnTo>
                  <a:lnTo>
                    <a:pt x="1491" y="2858"/>
                  </a:lnTo>
                  <a:lnTo>
                    <a:pt x="1491" y="3004"/>
                  </a:lnTo>
                  <a:lnTo>
                    <a:pt x="1515" y="3126"/>
                  </a:lnTo>
                  <a:lnTo>
                    <a:pt x="1564" y="3249"/>
                  </a:lnTo>
                  <a:lnTo>
                    <a:pt x="1637" y="3346"/>
                  </a:lnTo>
                  <a:lnTo>
                    <a:pt x="2541" y="4494"/>
                  </a:lnTo>
                  <a:lnTo>
                    <a:pt x="2394" y="4763"/>
                  </a:lnTo>
                  <a:lnTo>
                    <a:pt x="2272" y="5056"/>
                  </a:lnTo>
                  <a:lnTo>
                    <a:pt x="2174" y="5349"/>
                  </a:lnTo>
                  <a:lnTo>
                    <a:pt x="2077" y="5642"/>
                  </a:lnTo>
                  <a:lnTo>
                    <a:pt x="636" y="5789"/>
                  </a:lnTo>
                  <a:lnTo>
                    <a:pt x="514" y="5837"/>
                  </a:lnTo>
                  <a:lnTo>
                    <a:pt x="392" y="5886"/>
                  </a:lnTo>
                  <a:lnTo>
                    <a:pt x="269" y="5959"/>
                  </a:lnTo>
                  <a:lnTo>
                    <a:pt x="172" y="6033"/>
                  </a:lnTo>
                  <a:lnTo>
                    <a:pt x="99" y="6155"/>
                  </a:lnTo>
                  <a:lnTo>
                    <a:pt x="50" y="6253"/>
                  </a:lnTo>
                  <a:lnTo>
                    <a:pt x="1" y="6399"/>
                  </a:lnTo>
                  <a:lnTo>
                    <a:pt x="1" y="6521"/>
                  </a:lnTo>
                  <a:lnTo>
                    <a:pt x="1" y="7474"/>
                  </a:lnTo>
                  <a:lnTo>
                    <a:pt x="1" y="7620"/>
                  </a:lnTo>
                  <a:lnTo>
                    <a:pt x="50" y="7742"/>
                  </a:lnTo>
                  <a:lnTo>
                    <a:pt x="99" y="7864"/>
                  </a:lnTo>
                  <a:lnTo>
                    <a:pt x="172" y="7962"/>
                  </a:lnTo>
                  <a:lnTo>
                    <a:pt x="269" y="8060"/>
                  </a:lnTo>
                  <a:lnTo>
                    <a:pt x="392" y="8133"/>
                  </a:lnTo>
                  <a:lnTo>
                    <a:pt x="514" y="8182"/>
                  </a:lnTo>
                  <a:lnTo>
                    <a:pt x="636" y="8206"/>
                  </a:lnTo>
                  <a:lnTo>
                    <a:pt x="2077" y="8377"/>
                  </a:lnTo>
                  <a:lnTo>
                    <a:pt x="2174" y="8670"/>
                  </a:lnTo>
                  <a:lnTo>
                    <a:pt x="2272" y="8939"/>
                  </a:lnTo>
                  <a:lnTo>
                    <a:pt x="2394" y="9232"/>
                  </a:lnTo>
                  <a:lnTo>
                    <a:pt x="2541" y="9501"/>
                  </a:lnTo>
                  <a:lnTo>
                    <a:pt x="1637" y="10649"/>
                  </a:lnTo>
                  <a:lnTo>
                    <a:pt x="1564" y="10771"/>
                  </a:lnTo>
                  <a:lnTo>
                    <a:pt x="1515" y="10893"/>
                  </a:lnTo>
                  <a:lnTo>
                    <a:pt x="1491" y="11015"/>
                  </a:lnTo>
                  <a:lnTo>
                    <a:pt x="1491" y="11137"/>
                  </a:lnTo>
                  <a:lnTo>
                    <a:pt x="1515" y="11259"/>
                  </a:lnTo>
                  <a:lnTo>
                    <a:pt x="1564" y="11381"/>
                  </a:lnTo>
                  <a:lnTo>
                    <a:pt x="1613" y="11504"/>
                  </a:lnTo>
                  <a:lnTo>
                    <a:pt x="1710" y="11601"/>
                  </a:lnTo>
                  <a:lnTo>
                    <a:pt x="2394" y="12285"/>
                  </a:lnTo>
                  <a:lnTo>
                    <a:pt x="2492" y="12383"/>
                  </a:lnTo>
                  <a:lnTo>
                    <a:pt x="2590" y="12432"/>
                  </a:lnTo>
                  <a:lnTo>
                    <a:pt x="2736" y="12480"/>
                  </a:lnTo>
                  <a:lnTo>
                    <a:pt x="2858" y="12505"/>
                  </a:lnTo>
                  <a:lnTo>
                    <a:pt x="2980" y="12505"/>
                  </a:lnTo>
                  <a:lnTo>
                    <a:pt x="3103" y="12456"/>
                  </a:lnTo>
                  <a:lnTo>
                    <a:pt x="3225" y="12407"/>
                  </a:lnTo>
                  <a:lnTo>
                    <a:pt x="3347" y="12358"/>
                  </a:lnTo>
                  <a:lnTo>
                    <a:pt x="4495" y="11455"/>
                  </a:lnTo>
                  <a:lnTo>
                    <a:pt x="4763" y="11577"/>
                  </a:lnTo>
                  <a:lnTo>
                    <a:pt x="5032" y="11723"/>
                  </a:lnTo>
                  <a:lnTo>
                    <a:pt x="5325" y="11821"/>
                  </a:lnTo>
                  <a:lnTo>
                    <a:pt x="5618" y="11919"/>
                  </a:lnTo>
                  <a:lnTo>
                    <a:pt x="5789" y="13360"/>
                  </a:lnTo>
                  <a:lnTo>
                    <a:pt x="5813" y="13482"/>
                  </a:lnTo>
                  <a:lnTo>
                    <a:pt x="5862" y="13604"/>
                  </a:lnTo>
                  <a:lnTo>
                    <a:pt x="5936" y="13726"/>
                  </a:lnTo>
                  <a:lnTo>
                    <a:pt x="6033" y="13824"/>
                  </a:lnTo>
                  <a:lnTo>
                    <a:pt x="6131" y="13897"/>
                  </a:lnTo>
                  <a:lnTo>
                    <a:pt x="6253" y="13946"/>
                  </a:lnTo>
                  <a:lnTo>
                    <a:pt x="6375" y="13995"/>
                  </a:lnTo>
                  <a:lnTo>
                    <a:pt x="7596" y="13995"/>
                  </a:lnTo>
                  <a:lnTo>
                    <a:pt x="7743" y="13946"/>
                  </a:lnTo>
                  <a:lnTo>
                    <a:pt x="7841" y="13897"/>
                  </a:lnTo>
                  <a:lnTo>
                    <a:pt x="7963" y="13824"/>
                  </a:lnTo>
                  <a:lnTo>
                    <a:pt x="8036" y="13726"/>
                  </a:lnTo>
                  <a:lnTo>
                    <a:pt x="8109" y="13604"/>
                  </a:lnTo>
                  <a:lnTo>
                    <a:pt x="8158" y="13482"/>
                  </a:lnTo>
                  <a:lnTo>
                    <a:pt x="8183" y="13360"/>
                  </a:lnTo>
                  <a:lnTo>
                    <a:pt x="8353" y="11919"/>
                  </a:lnTo>
                  <a:lnTo>
                    <a:pt x="8647" y="11821"/>
                  </a:lnTo>
                  <a:lnTo>
                    <a:pt x="8940" y="11723"/>
                  </a:lnTo>
                  <a:lnTo>
                    <a:pt x="9233" y="11577"/>
                  </a:lnTo>
                  <a:lnTo>
                    <a:pt x="9501" y="11455"/>
                  </a:lnTo>
                  <a:lnTo>
                    <a:pt x="10649" y="12358"/>
                  </a:lnTo>
                  <a:lnTo>
                    <a:pt x="10747" y="12407"/>
                  </a:lnTo>
                  <a:lnTo>
                    <a:pt x="10869" y="12456"/>
                  </a:lnTo>
                  <a:lnTo>
                    <a:pt x="10991" y="12505"/>
                  </a:lnTo>
                  <a:lnTo>
                    <a:pt x="11138" y="12505"/>
                  </a:lnTo>
                  <a:lnTo>
                    <a:pt x="11260" y="12480"/>
                  </a:lnTo>
                  <a:lnTo>
                    <a:pt x="11382" y="12432"/>
                  </a:lnTo>
                  <a:lnTo>
                    <a:pt x="11504" y="12383"/>
                  </a:lnTo>
                  <a:lnTo>
                    <a:pt x="11602" y="12285"/>
                  </a:lnTo>
                  <a:lnTo>
                    <a:pt x="12286" y="11601"/>
                  </a:lnTo>
                  <a:lnTo>
                    <a:pt x="12359" y="11504"/>
                  </a:lnTo>
                  <a:lnTo>
                    <a:pt x="12432" y="11381"/>
                  </a:lnTo>
                  <a:lnTo>
                    <a:pt x="12457" y="11259"/>
                  </a:lnTo>
                  <a:lnTo>
                    <a:pt x="12481" y="11137"/>
                  </a:lnTo>
                  <a:lnTo>
                    <a:pt x="12481" y="11015"/>
                  </a:lnTo>
                  <a:lnTo>
                    <a:pt x="12457" y="10893"/>
                  </a:lnTo>
                  <a:lnTo>
                    <a:pt x="12408" y="10771"/>
                  </a:lnTo>
                  <a:lnTo>
                    <a:pt x="12334" y="10649"/>
                  </a:lnTo>
                  <a:lnTo>
                    <a:pt x="11431" y="9501"/>
                  </a:lnTo>
                  <a:lnTo>
                    <a:pt x="11577" y="9232"/>
                  </a:lnTo>
                  <a:lnTo>
                    <a:pt x="11699" y="8939"/>
                  </a:lnTo>
                  <a:lnTo>
                    <a:pt x="11822" y="8670"/>
                  </a:lnTo>
                  <a:lnTo>
                    <a:pt x="11895" y="8377"/>
                  </a:lnTo>
                  <a:lnTo>
                    <a:pt x="13360" y="8206"/>
                  </a:lnTo>
                  <a:lnTo>
                    <a:pt x="13482" y="8182"/>
                  </a:lnTo>
                  <a:lnTo>
                    <a:pt x="13604" y="8133"/>
                  </a:lnTo>
                  <a:lnTo>
                    <a:pt x="13702" y="8060"/>
                  </a:lnTo>
                  <a:lnTo>
                    <a:pt x="13800" y="7962"/>
                  </a:lnTo>
                  <a:lnTo>
                    <a:pt x="13873" y="7864"/>
                  </a:lnTo>
                  <a:lnTo>
                    <a:pt x="13946" y="7742"/>
                  </a:lnTo>
                  <a:lnTo>
                    <a:pt x="13971" y="7620"/>
                  </a:lnTo>
                  <a:lnTo>
                    <a:pt x="13995" y="7474"/>
                  </a:lnTo>
                  <a:lnTo>
                    <a:pt x="13995" y="6521"/>
                  </a:lnTo>
                  <a:lnTo>
                    <a:pt x="13971" y="6399"/>
                  </a:lnTo>
                  <a:lnTo>
                    <a:pt x="13946" y="6253"/>
                  </a:lnTo>
                  <a:lnTo>
                    <a:pt x="13873" y="6155"/>
                  </a:lnTo>
                  <a:lnTo>
                    <a:pt x="13800" y="6033"/>
                  </a:lnTo>
                  <a:lnTo>
                    <a:pt x="13702" y="5959"/>
                  </a:lnTo>
                  <a:lnTo>
                    <a:pt x="13604" y="5886"/>
                  </a:lnTo>
                  <a:lnTo>
                    <a:pt x="13482" y="5837"/>
                  </a:lnTo>
                  <a:lnTo>
                    <a:pt x="13360" y="5789"/>
                  </a:lnTo>
                  <a:lnTo>
                    <a:pt x="11895" y="5642"/>
                  </a:lnTo>
                  <a:lnTo>
                    <a:pt x="11822" y="5349"/>
                  </a:lnTo>
                  <a:lnTo>
                    <a:pt x="11699" y="5056"/>
                  </a:lnTo>
                  <a:lnTo>
                    <a:pt x="11577" y="4763"/>
                  </a:lnTo>
                  <a:lnTo>
                    <a:pt x="11431" y="4494"/>
                  </a:lnTo>
                  <a:lnTo>
                    <a:pt x="12334" y="3346"/>
                  </a:lnTo>
                  <a:lnTo>
                    <a:pt x="12408" y="3249"/>
                  </a:lnTo>
                  <a:lnTo>
                    <a:pt x="12457" y="3126"/>
                  </a:lnTo>
                  <a:lnTo>
                    <a:pt x="12481" y="3004"/>
                  </a:lnTo>
                  <a:lnTo>
                    <a:pt x="12481" y="2858"/>
                  </a:lnTo>
                  <a:lnTo>
                    <a:pt x="12457" y="2736"/>
                  </a:lnTo>
                  <a:lnTo>
                    <a:pt x="12432" y="2614"/>
                  </a:lnTo>
                  <a:lnTo>
                    <a:pt x="12359" y="2491"/>
                  </a:lnTo>
                  <a:lnTo>
                    <a:pt x="12286" y="2394"/>
                  </a:lnTo>
                  <a:lnTo>
                    <a:pt x="11602" y="1710"/>
                  </a:lnTo>
                  <a:lnTo>
                    <a:pt x="11504" y="1637"/>
                  </a:lnTo>
                  <a:lnTo>
                    <a:pt x="11382" y="1563"/>
                  </a:lnTo>
                  <a:lnTo>
                    <a:pt x="11260" y="1514"/>
                  </a:lnTo>
                  <a:lnTo>
                    <a:pt x="10991" y="1514"/>
                  </a:lnTo>
                  <a:lnTo>
                    <a:pt x="10869" y="1539"/>
                  </a:lnTo>
                  <a:lnTo>
                    <a:pt x="10747" y="1588"/>
                  </a:lnTo>
                  <a:lnTo>
                    <a:pt x="10649" y="1661"/>
                  </a:lnTo>
                  <a:lnTo>
                    <a:pt x="9501" y="2565"/>
                  </a:lnTo>
                  <a:lnTo>
                    <a:pt x="9233" y="2418"/>
                  </a:lnTo>
                  <a:lnTo>
                    <a:pt x="8940" y="2296"/>
                  </a:lnTo>
                  <a:lnTo>
                    <a:pt x="8647" y="2174"/>
                  </a:lnTo>
                  <a:lnTo>
                    <a:pt x="8353" y="2076"/>
                  </a:lnTo>
                  <a:lnTo>
                    <a:pt x="8183" y="635"/>
                  </a:lnTo>
                  <a:lnTo>
                    <a:pt x="8158" y="513"/>
                  </a:lnTo>
                  <a:lnTo>
                    <a:pt x="8109" y="391"/>
                  </a:lnTo>
                  <a:lnTo>
                    <a:pt x="8036" y="293"/>
                  </a:lnTo>
                  <a:lnTo>
                    <a:pt x="7963" y="196"/>
                  </a:lnTo>
                  <a:lnTo>
                    <a:pt x="7841" y="122"/>
                  </a:lnTo>
                  <a:lnTo>
                    <a:pt x="7743" y="49"/>
                  </a:lnTo>
                  <a:lnTo>
                    <a:pt x="7596" y="25"/>
                  </a:lnTo>
                  <a:lnTo>
                    <a:pt x="74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497;p39"/>
            <p:cNvSpPr/>
            <p:nvPr/>
          </p:nvSpPr>
          <p:spPr>
            <a:xfrm>
              <a:off x="5567825" y="3185975"/>
              <a:ext cx="199075" cy="199075"/>
            </a:xfrm>
            <a:custGeom>
              <a:avLst/>
              <a:gdLst/>
              <a:ahLst/>
              <a:cxnLst/>
              <a:rect l="l" t="t" r="r" b="b"/>
              <a:pathLst>
                <a:path w="7963" h="7963" extrusionOk="0">
                  <a:moveTo>
                    <a:pt x="3933" y="2296"/>
                  </a:moveTo>
                  <a:lnTo>
                    <a:pt x="4103" y="2321"/>
                  </a:lnTo>
                  <a:lnTo>
                    <a:pt x="4274" y="2321"/>
                  </a:lnTo>
                  <a:lnTo>
                    <a:pt x="4421" y="2370"/>
                  </a:lnTo>
                  <a:lnTo>
                    <a:pt x="4592" y="2419"/>
                  </a:lnTo>
                  <a:lnTo>
                    <a:pt x="4738" y="2492"/>
                  </a:lnTo>
                  <a:lnTo>
                    <a:pt x="4885" y="2565"/>
                  </a:lnTo>
                  <a:lnTo>
                    <a:pt x="5032" y="2663"/>
                  </a:lnTo>
                  <a:lnTo>
                    <a:pt x="5154" y="2785"/>
                  </a:lnTo>
                  <a:lnTo>
                    <a:pt x="5276" y="2883"/>
                  </a:lnTo>
                  <a:lnTo>
                    <a:pt x="5373" y="3029"/>
                  </a:lnTo>
                  <a:lnTo>
                    <a:pt x="5447" y="3151"/>
                  </a:lnTo>
                  <a:lnTo>
                    <a:pt x="5520" y="3298"/>
                  </a:lnTo>
                  <a:lnTo>
                    <a:pt x="5593" y="3444"/>
                  </a:lnTo>
                  <a:lnTo>
                    <a:pt x="5618" y="3615"/>
                  </a:lnTo>
                  <a:lnTo>
                    <a:pt x="5642" y="3762"/>
                  </a:lnTo>
                  <a:lnTo>
                    <a:pt x="5667" y="3933"/>
                  </a:lnTo>
                  <a:lnTo>
                    <a:pt x="5667" y="4079"/>
                  </a:lnTo>
                  <a:lnTo>
                    <a:pt x="5642" y="4250"/>
                  </a:lnTo>
                  <a:lnTo>
                    <a:pt x="5618" y="4421"/>
                  </a:lnTo>
                  <a:lnTo>
                    <a:pt x="5569" y="4568"/>
                  </a:lnTo>
                  <a:lnTo>
                    <a:pt x="5496" y="4739"/>
                  </a:lnTo>
                  <a:lnTo>
                    <a:pt x="5398" y="4885"/>
                  </a:lnTo>
                  <a:lnTo>
                    <a:pt x="5300" y="5007"/>
                  </a:lnTo>
                  <a:lnTo>
                    <a:pt x="5203" y="5154"/>
                  </a:lnTo>
                  <a:lnTo>
                    <a:pt x="5080" y="5252"/>
                  </a:lnTo>
                  <a:lnTo>
                    <a:pt x="4958" y="5349"/>
                  </a:lnTo>
                  <a:lnTo>
                    <a:pt x="4812" y="5447"/>
                  </a:lnTo>
                  <a:lnTo>
                    <a:pt x="4665" y="5520"/>
                  </a:lnTo>
                  <a:lnTo>
                    <a:pt x="4519" y="5569"/>
                  </a:lnTo>
                  <a:lnTo>
                    <a:pt x="4372" y="5618"/>
                  </a:lnTo>
                  <a:lnTo>
                    <a:pt x="4201" y="5642"/>
                  </a:lnTo>
                  <a:lnTo>
                    <a:pt x="4055" y="5667"/>
                  </a:lnTo>
                  <a:lnTo>
                    <a:pt x="3884" y="5642"/>
                  </a:lnTo>
                  <a:lnTo>
                    <a:pt x="3713" y="5642"/>
                  </a:lnTo>
                  <a:lnTo>
                    <a:pt x="3566" y="5594"/>
                  </a:lnTo>
                  <a:lnTo>
                    <a:pt x="3395" y="5545"/>
                  </a:lnTo>
                  <a:lnTo>
                    <a:pt x="3249" y="5471"/>
                  </a:lnTo>
                  <a:lnTo>
                    <a:pt x="3102" y="5398"/>
                  </a:lnTo>
                  <a:lnTo>
                    <a:pt x="2956" y="5300"/>
                  </a:lnTo>
                  <a:lnTo>
                    <a:pt x="2833" y="5178"/>
                  </a:lnTo>
                  <a:lnTo>
                    <a:pt x="2711" y="5081"/>
                  </a:lnTo>
                  <a:lnTo>
                    <a:pt x="2614" y="4934"/>
                  </a:lnTo>
                  <a:lnTo>
                    <a:pt x="2540" y="4812"/>
                  </a:lnTo>
                  <a:lnTo>
                    <a:pt x="2467" y="4665"/>
                  </a:lnTo>
                  <a:lnTo>
                    <a:pt x="2394" y="4519"/>
                  </a:lnTo>
                  <a:lnTo>
                    <a:pt x="2369" y="4348"/>
                  </a:lnTo>
                  <a:lnTo>
                    <a:pt x="2321" y="4201"/>
                  </a:lnTo>
                  <a:lnTo>
                    <a:pt x="2321" y="4030"/>
                  </a:lnTo>
                  <a:lnTo>
                    <a:pt x="2321" y="3884"/>
                  </a:lnTo>
                  <a:lnTo>
                    <a:pt x="2345" y="3713"/>
                  </a:lnTo>
                  <a:lnTo>
                    <a:pt x="2369" y="3542"/>
                  </a:lnTo>
                  <a:lnTo>
                    <a:pt x="2418" y="3395"/>
                  </a:lnTo>
                  <a:lnTo>
                    <a:pt x="2492" y="3224"/>
                  </a:lnTo>
                  <a:lnTo>
                    <a:pt x="2589" y="3078"/>
                  </a:lnTo>
                  <a:lnTo>
                    <a:pt x="2687" y="2956"/>
                  </a:lnTo>
                  <a:lnTo>
                    <a:pt x="2785" y="2809"/>
                  </a:lnTo>
                  <a:lnTo>
                    <a:pt x="2907" y="2712"/>
                  </a:lnTo>
                  <a:lnTo>
                    <a:pt x="3029" y="2614"/>
                  </a:lnTo>
                  <a:lnTo>
                    <a:pt x="3175" y="2516"/>
                  </a:lnTo>
                  <a:lnTo>
                    <a:pt x="3322" y="2443"/>
                  </a:lnTo>
                  <a:lnTo>
                    <a:pt x="3468" y="2394"/>
                  </a:lnTo>
                  <a:lnTo>
                    <a:pt x="3615" y="2345"/>
                  </a:lnTo>
                  <a:lnTo>
                    <a:pt x="3786" y="2321"/>
                  </a:lnTo>
                  <a:lnTo>
                    <a:pt x="3933" y="2296"/>
                  </a:lnTo>
                  <a:close/>
                  <a:moveTo>
                    <a:pt x="3053" y="1"/>
                  </a:moveTo>
                  <a:lnTo>
                    <a:pt x="2980" y="25"/>
                  </a:lnTo>
                  <a:lnTo>
                    <a:pt x="2443" y="196"/>
                  </a:lnTo>
                  <a:lnTo>
                    <a:pt x="2369" y="220"/>
                  </a:lnTo>
                  <a:lnTo>
                    <a:pt x="2296" y="269"/>
                  </a:lnTo>
                  <a:lnTo>
                    <a:pt x="2198" y="391"/>
                  </a:lnTo>
                  <a:lnTo>
                    <a:pt x="2150" y="538"/>
                  </a:lnTo>
                  <a:lnTo>
                    <a:pt x="2150" y="611"/>
                  </a:lnTo>
                  <a:lnTo>
                    <a:pt x="2150" y="684"/>
                  </a:lnTo>
                  <a:lnTo>
                    <a:pt x="2394" y="1832"/>
                  </a:lnTo>
                  <a:lnTo>
                    <a:pt x="2223" y="1954"/>
                  </a:lnTo>
                  <a:lnTo>
                    <a:pt x="2076" y="2101"/>
                  </a:lnTo>
                  <a:lnTo>
                    <a:pt x="1002" y="1686"/>
                  </a:lnTo>
                  <a:lnTo>
                    <a:pt x="928" y="1686"/>
                  </a:lnTo>
                  <a:lnTo>
                    <a:pt x="831" y="1661"/>
                  </a:lnTo>
                  <a:lnTo>
                    <a:pt x="684" y="1710"/>
                  </a:lnTo>
                  <a:lnTo>
                    <a:pt x="562" y="1784"/>
                  </a:lnTo>
                  <a:lnTo>
                    <a:pt x="513" y="1832"/>
                  </a:lnTo>
                  <a:lnTo>
                    <a:pt x="464" y="1906"/>
                  </a:lnTo>
                  <a:lnTo>
                    <a:pt x="220" y="2394"/>
                  </a:lnTo>
                  <a:lnTo>
                    <a:pt x="196" y="2467"/>
                  </a:lnTo>
                  <a:lnTo>
                    <a:pt x="171" y="2541"/>
                  </a:lnTo>
                  <a:lnTo>
                    <a:pt x="196" y="2712"/>
                  </a:lnTo>
                  <a:lnTo>
                    <a:pt x="245" y="2834"/>
                  </a:lnTo>
                  <a:lnTo>
                    <a:pt x="293" y="2907"/>
                  </a:lnTo>
                  <a:lnTo>
                    <a:pt x="367" y="2956"/>
                  </a:lnTo>
                  <a:lnTo>
                    <a:pt x="1344" y="3591"/>
                  </a:lnTo>
                  <a:lnTo>
                    <a:pt x="1319" y="3786"/>
                  </a:lnTo>
                  <a:lnTo>
                    <a:pt x="1295" y="4006"/>
                  </a:lnTo>
                  <a:lnTo>
                    <a:pt x="245" y="4494"/>
                  </a:lnTo>
                  <a:lnTo>
                    <a:pt x="196" y="4519"/>
                  </a:lnTo>
                  <a:lnTo>
                    <a:pt x="123" y="4568"/>
                  </a:lnTo>
                  <a:lnTo>
                    <a:pt x="49" y="4714"/>
                  </a:lnTo>
                  <a:lnTo>
                    <a:pt x="0" y="4861"/>
                  </a:lnTo>
                  <a:lnTo>
                    <a:pt x="25" y="4934"/>
                  </a:lnTo>
                  <a:lnTo>
                    <a:pt x="25" y="5007"/>
                  </a:lnTo>
                  <a:lnTo>
                    <a:pt x="220" y="5545"/>
                  </a:lnTo>
                  <a:lnTo>
                    <a:pt x="245" y="5594"/>
                  </a:lnTo>
                  <a:lnTo>
                    <a:pt x="293" y="5667"/>
                  </a:lnTo>
                  <a:lnTo>
                    <a:pt x="391" y="5764"/>
                  </a:lnTo>
                  <a:lnTo>
                    <a:pt x="538" y="5813"/>
                  </a:lnTo>
                  <a:lnTo>
                    <a:pt x="684" y="5813"/>
                  </a:lnTo>
                  <a:lnTo>
                    <a:pt x="1832" y="5569"/>
                  </a:lnTo>
                  <a:lnTo>
                    <a:pt x="1954" y="5740"/>
                  </a:lnTo>
                  <a:lnTo>
                    <a:pt x="2101" y="5887"/>
                  </a:lnTo>
                  <a:lnTo>
                    <a:pt x="1710" y="6986"/>
                  </a:lnTo>
                  <a:lnTo>
                    <a:pt x="1686" y="7059"/>
                  </a:lnTo>
                  <a:lnTo>
                    <a:pt x="1686" y="7132"/>
                  </a:lnTo>
                  <a:lnTo>
                    <a:pt x="1710" y="7279"/>
                  </a:lnTo>
                  <a:lnTo>
                    <a:pt x="1783" y="7401"/>
                  </a:lnTo>
                  <a:lnTo>
                    <a:pt x="1857" y="7450"/>
                  </a:lnTo>
                  <a:lnTo>
                    <a:pt x="1905" y="7499"/>
                  </a:lnTo>
                  <a:lnTo>
                    <a:pt x="2418" y="7743"/>
                  </a:lnTo>
                  <a:lnTo>
                    <a:pt x="2492" y="7792"/>
                  </a:lnTo>
                  <a:lnTo>
                    <a:pt x="2711" y="7792"/>
                  </a:lnTo>
                  <a:lnTo>
                    <a:pt x="2858" y="7718"/>
                  </a:lnTo>
                  <a:lnTo>
                    <a:pt x="2907" y="7669"/>
                  </a:lnTo>
                  <a:lnTo>
                    <a:pt x="2956" y="7621"/>
                  </a:lnTo>
                  <a:lnTo>
                    <a:pt x="3591" y="6644"/>
                  </a:lnTo>
                  <a:lnTo>
                    <a:pt x="3810" y="6668"/>
                  </a:lnTo>
                  <a:lnTo>
                    <a:pt x="4006" y="6668"/>
                  </a:lnTo>
                  <a:lnTo>
                    <a:pt x="4494" y="7718"/>
                  </a:lnTo>
                  <a:lnTo>
                    <a:pt x="4543" y="7792"/>
                  </a:lnTo>
                  <a:lnTo>
                    <a:pt x="4592" y="7840"/>
                  </a:lnTo>
                  <a:lnTo>
                    <a:pt x="4714" y="7914"/>
                  </a:lnTo>
                  <a:lnTo>
                    <a:pt x="4861" y="7963"/>
                  </a:lnTo>
                  <a:lnTo>
                    <a:pt x="4934" y="7963"/>
                  </a:lnTo>
                  <a:lnTo>
                    <a:pt x="5007" y="7938"/>
                  </a:lnTo>
                  <a:lnTo>
                    <a:pt x="5544" y="7767"/>
                  </a:lnTo>
                  <a:lnTo>
                    <a:pt x="5618" y="7743"/>
                  </a:lnTo>
                  <a:lnTo>
                    <a:pt x="5667" y="7694"/>
                  </a:lnTo>
                  <a:lnTo>
                    <a:pt x="5764" y="7572"/>
                  </a:lnTo>
                  <a:lnTo>
                    <a:pt x="5838" y="7425"/>
                  </a:lnTo>
                  <a:lnTo>
                    <a:pt x="5838" y="7352"/>
                  </a:lnTo>
                  <a:lnTo>
                    <a:pt x="5838" y="7279"/>
                  </a:lnTo>
                  <a:lnTo>
                    <a:pt x="5593" y="6131"/>
                  </a:lnTo>
                  <a:lnTo>
                    <a:pt x="5740" y="6009"/>
                  </a:lnTo>
                  <a:lnTo>
                    <a:pt x="5911" y="5862"/>
                  </a:lnTo>
                  <a:lnTo>
                    <a:pt x="6985" y="6277"/>
                  </a:lnTo>
                  <a:lnTo>
                    <a:pt x="7059" y="6277"/>
                  </a:lnTo>
                  <a:lnTo>
                    <a:pt x="7132" y="6302"/>
                  </a:lnTo>
                  <a:lnTo>
                    <a:pt x="7278" y="6253"/>
                  </a:lnTo>
                  <a:lnTo>
                    <a:pt x="7425" y="6180"/>
                  </a:lnTo>
                  <a:lnTo>
                    <a:pt x="7474" y="6131"/>
                  </a:lnTo>
                  <a:lnTo>
                    <a:pt x="7523" y="6058"/>
                  </a:lnTo>
                  <a:lnTo>
                    <a:pt x="7767" y="5545"/>
                  </a:lnTo>
                  <a:lnTo>
                    <a:pt x="7791" y="5496"/>
                  </a:lnTo>
                  <a:lnTo>
                    <a:pt x="7816" y="5398"/>
                  </a:lnTo>
                  <a:lnTo>
                    <a:pt x="7791" y="5252"/>
                  </a:lnTo>
                  <a:lnTo>
                    <a:pt x="7718" y="5129"/>
                  </a:lnTo>
                  <a:lnTo>
                    <a:pt x="7669" y="5056"/>
                  </a:lnTo>
                  <a:lnTo>
                    <a:pt x="7620" y="5007"/>
                  </a:lnTo>
                  <a:lnTo>
                    <a:pt x="6643" y="4372"/>
                  </a:lnTo>
                  <a:lnTo>
                    <a:pt x="6668" y="4177"/>
                  </a:lnTo>
                  <a:lnTo>
                    <a:pt x="6668" y="3957"/>
                  </a:lnTo>
                  <a:lnTo>
                    <a:pt x="7718" y="3469"/>
                  </a:lnTo>
                  <a:lnTo>
                    <a:pt x="7791" y="3444"/>
                  </a:lnTo>
                  <a:lnTo>
                    <a:pt x="7865" y="3395"/>
                  </a:lnTo>
                  <a:lnTo>
                    <a:pt x="7938" y="3249"/>
                  </a:lnTo>
                  <a:lnTo>
                    <a:pt x="7962" y="3102"/>
                  </a:lnTo>
                  <a:lnTo>
                    <a:pt x="7962" y="3029"/>
                  </a:lnTo>
                  <a:lnTo>
                    <a:pt x="7962" y="2956"/>
                  </a:lnTo>
                  <a:lnTo>
                    <a:pt x="7767" y="2419"/>
                  </a:lnTo>
                  <a:lnTo>
                    <a:pt x="7743" y="2345"/>
                  </a:lnTo>
                  <a:lnTo>
                    <a:pt x="7694" y="2296"/>
                  </a:lnTo>
                  <a:lnTo>
                    <a:pt x="7572" y="2199"/>
                  </a:lnTo>
                  <a:lnTo>
                    <a:pt x="7449" y="2150"/>
                  </a:lnTo>
                  <a:lnTo>
                    <a:pt x="7278" y="2150"/>
                  </a:lnTo>
                  <a:lnTo>
                    <a:pt x="6155" y="2394"/>
                  </a:lnTo>
                  <a:lnTo>
                    <a:pt x="6033" y="2223"/>
                  </a:lnTo>
                  <a:lnTo>
                    <a:pt x="5886" y="2077"/>
                  </a:lnTo>
                  <a:lnTo>
                    <a:pt x="6277" y="978"/>
                  </a:lnTo>
                  <a:lnTo>
                    <a:pt x="6302" y="904"/>
                  </a:lnTo>
                  <a:lnTo>
                    <a:pt x="6302" y="831"/>
                  </a:lnTo>
                  <a:lnTo>
                    <a:pt x="6277" y="684"/>
                  </a:lnTo>
                  <a:lnTo>
                    <a:pt x="6179" y="562"/>
                  </a:lnTo>
                  <a:lnTo>
                    <a:pt x="6131" y="489"/>
                  </a:lnTo>
                  <a:lnTo>
                    <a:pt x="6082" y="465"/>
                  </a:lnTo>
                  <a:lnTo>
                    <a:pt x="5569" y="196"/>
                  </a:lnTo>
                  <a:lnTo>
                    <a:pt x="5496" y="172"/>
                  </a:lnTo>
                  <a:lnTo>
                    <a:pt x="5276" y="172"/>
                  </a:lnTo>
                  <a:lnTo>
                    <a:pt x="5129" y="245"/>
                  </a:lnTo>
                  <a:lnTo>
                    <a:pt x="5080" y="294"/>
                  </a:lnTo>
                  <a:lnTo>
                    <a:pt x="5032" y="343"/>
                  </a:lnTo>
                  <a:lnTo>
                    <a:pt x="4397" y="1319"/>
                  </a:lnTo>
                  <a:lnTo>
                    <a:pt x="4177" y="1295"/>
                  </a:lnTo>
                  <a:lnTo>
                    <a:pt x="3981" y="1295"/>
                  </a:lnTo>
                  <a:lnTo>
                    <a:pt x="3493" y="245"/>
                  </a:lnTo>
                  <a:lnTo>
                    <a:pt x="3444" y="172"/>
                  </a:lnTo>
                  <a:lnTo>
                    <a:pt x="3395" y="123"/>
                  </a:lnTo>
                  <a:lnTo>
                    <a:pt x="3273" y="49"/>
                  </a:lnTo>
                  <a:lnTo>
                    <a:pt x="312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8" name="Obráze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4140" y="240479"/>
            <a:ext cx="2491956" cy="157747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266492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dissolve/>
      </p:transition>
    </mc:Choice>
    <mc:Fallback xmlns="">
      <p:transition spd="med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400" dirty="0">
                <a:solidFill>
                  <a:srgbClr val="FFFFFF"/>
                </a:solidFill>
              </a:rPr>
              <a:t>Řešení – </a:t>
            </a:r>
            <a:r>
              <a:rPr lang="cs-CZ" sz="2400" dirty="0" err="1">
                <a:solidFill>
                  <a:srgbClr val="FFFFFF"/>
                </a:solidFill>
              </a:rPr>
              <a:t>Aicuda-Vaidio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9599" y="1200150"/>
            <a:ext cx="7497001" cy="3108300"/>
          </a:xfrm>
        </p:spPr>
        <p:txBody>
          <a:bodyPr/>
          <a:lstStyle/>
          <a:p>
            <a:r>
              <a:rPr lang="cs-CZ" dirty="0"/>
              <a:t>Rychlejší reakce na krádeže </a:t>
            </a:r>
            <a:r>
              <a:rPr lang="cs-CZ" dirty="0" smtClean="0"/>
              <a:t>vozidel</a:t>
            </a:r>
          </a:p>
          <a:p>
            <a:pPr marL="101600" indent="0">
              <a:buNone/>
            </a:pPr>
            <a:endParaRPr lang="cs-CZ" dirty="0" smtClean="0"/>
          </a:p>
          <a:p>
            <a:r>
              <a:rPr lang="cs-CZ" dirty="0"/>
              <a:t>Generování datových přehledů o </a:t>
            </a:r>
            <a:r>
              <a:rPr lang="cs-CZ" dirty="0" smtClean="0"/>
              <a:t>                                              dopravě </a:t>
            </a:r>
            <a:r>
              <a:rPr lang="cs-CZ" dirty="0"/>
              <a:t>a pohybu chodců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  <p:pic>
        <p:nvPicPr>
          <p:cNvPr id="6" name="Image 3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02646" y="910976"/>
            <a:ext cx="4041354" cy="36828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6686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400" dirty="0"/>
              <a:t>Centrální monitoring – </a:t>
            </a:r>
            <a:r>
              <a:rPr lang="cs-CZ" sz="2400" dirty="0" smtClean="0"/>
              <a:t>přehled </a:t>
            </a:r>
            <a:r>
              <a:rPr lang="cs-CZ" sz="2400" dirty="0"/>
              <a:t>funkcí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9600" y="1200150"/>
            <a:ext cx="7497000" cy="3108300"/>
          </a:xfrm>
        </p:spPr>
        <p:txBody>
          <a:bodyPr/>
          <a:lstStyle/>
          <a:p>
            <a:r>
              <a:rPr lang="cs-CZ" dirty="0"/>
              <a:t>🚨 Upozornění v reálném </a:t>
            </a:r>
            <a:r>
              <a:rPr lang="cs-CZ" dirty="0" smtClean="0"/>
              <a:t>čase</a:t>
            </a:r>
          </a:p>
          <a:p>
            <a:r>
              <a:rPr lang="cs-CZ" dirty="0"/>
              <a:t>Centrální </a:t>
            </a:r>
            <a:r>
              <a:rPr lang="cs-CZ" dirty="0" smtClean="0"/>
              <a:t>vyhledávání</a:t>
            </a:r>
          </a:p>
          <a:p>
            <a:r>
              <a:rPr lang="cs-CZ" dirty="0"/>
              <a:t>Možnost </a:t>
            </a:r>
            <a:r>
              <a:rPr lang="cs-CZ" dirty="0" smtClean="0"/>
              <a:t>spravovat až </a:t>
            </a:r>
            <a:r>
              <a:rPr lang="cs-CZ" dirty="0"/>
              <a:t>stovky tisíc uzlů napříč </a:t>
            </a:r>
            <a:r>
              <a:rPr lang="cs-CZ" dirty="0" smtClean="0"/>
              <a:t>městem</a:t>
            </a:r>
          </a:p>
          <a:p>
            <a:r>
              <a:rPr lang="cs-CZ" dirty="0"/>
              <a:t>Podpora vnitřních i venkovních mapových podkladů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6256" y="2864643"/>
            <a:ext cx="2487744" cy="1729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2977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400" dirty="0"/>
              <a:t>Bezpečnost + Ochrana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9599" y="1200150"/>
            <a:ext cx="7497001" cy="3108300"/>
          </a:xfrm>
        </p:spPr>
        <p:txBody>
          <a:bodyPr/>
          <a:lstStyle/>
          <a:p>
            <a:r>
              <a:rPr lang="cs-CZ" dirty="0" smtClean="0"/>
              <a:t>Aktivace přístupových </a:t>
            </a:r>
            <a:r>
              <a:rPr lang="cs-CZ" dirty="0"/>
              <a:t>systémů pomocí rozpoznávání obličeje (FR) a registračních značek (LPR) pro vstup oprávněných </a:t>
            </a:r>
            <a:r>
              <a:rPr lang="cs-CZ" dirty="0" smtClean="0"/>
              <a:t>osob</a:t>
            </a:r>
          </a:p>
          <a:p>
            <a:r>
              <a:rPr lang="cs-CZ" dirty="0"/>
              <a:t>Řízení kapacity a obsazenosti parkovišť pomocí integrovaného systému správy </a:t>
            </a:r>
            <a:r>
              <a:rPr lang="cs-CZ" dirty="0" smtClean="0"/>
              <a:t>parkování</a:t>
            </a:r>
          </a:p>
          <a:p>
            <a:r>
              <a:rPr lang="cs-CZ" dirty="0"/>
              <a:t> Porovnávání osob a SPZ s databází sledovaných subjektů </a:t>
            </a:r>
            <a:r>
              <a:rPr lang="cs-CZ" dirty="0" smtClean="0"/>
              <a:t>                v </a:t>
            </a:r>
            <a:r>
              <a:rPr lang="cs-CZ" dirty="0"/>
              <a:t>reálném </a:t>
            </a:r>
            <a:r>
              <a:rPr lang="cs-CZ" dirty="0" smtClean="0"/>
              <a:t>čase</a:t>
            </a:r>
          </a:p>
          <a:p>
            <a:r>
              <a:rPr lang="cs-CZ" dirty="0"/>
              <a:t>🚨 Monitorování a automatické upozornění na </a:t>
            </a:r>
            <a:r>
              <a:rPr lang="cs-CZ" dirty="0" smtClean="0"/>
              <a:t>aktivní            </a:t>
            </a:r>
            <a:r>
              <a:rPr lang="cs-CZ" dirty="0"/>
              <a:t>střelce nebo ozbrojené útočníky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  <p:pic>
        <p:nvPicPr>
          <p:cNvPr id="11" name="Image 6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17556" y="2940326"/>
            <a:ext cx="2026444" cy="1510824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7062" y="0"/>
            <a:ext cx="1162073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00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400" dirty="0"/>
              <a:t>Řízení dopravy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9600" y="1198262"/>
            <a:ext cx="7497000" cy="3108300"/>
          </a:xfrm>
        </p:spPr>
        <p:txBody>
          <a:bodyPr/>
          <a:lstStyle/>
          <a:p>
            <a:r>
              <a:rPr lang="cs-CZ" dirty="0"/>
              <a:t>Detekce nelegálního nebo neregistrovaného </a:t>
            </a:r>
            <a:r>
              <a:rPr lang="cs-CZ" dirty="0" smtClean="0"/>
              <a:t>parkování</a:t>
            </a:r>
          </a:p>
          <a:p>
            <a:r>
              <a:rPr lang="pt-BR" dirty="0"/>
              <a:t>Monitorování dopravního provozu a upozornění na </a:t>
            </a:r>
            <a:r>
              <a:rPr lang="cs-CZ" dirty="0" smtClean="0"/>
              <a:t>          </a:t>
            </a:r>
            <a:r>
              <a:rPr lang="pt-BR" dirty="0" smtClean="0"/>
              <a:t>sledované objekty</a:t>
            </a:r>
            <a:endParaRPr lang="cs-CZ" dirty="0" smtClean="0"/>
          </a:p>
          <a:p>
            <a:r>
              <a:rPr lang="cs-CZ" dirty="0"/>
              <a:t>Sčítání vozidel při vjezdu a výjezdu z </a:t>
            </a:r>
            <a:r>
              <a:rPr lang="cs-CZ" dirty="0" smtClean="0"/>
              <a:t>lokalit</a:t>
            </a:r>
          </a:p>
          <a:p>
            <a:r>
              <a:rPr lang="cs-CZ" dirty="0"/>
              <a:t>Nasazení systému </a:t>
            </a:r>
            <a:r>
              <a:rPr lang="cs-CZ" dirty="0" err="1"/>
              <a:t>Vaidio</a:t>
            </a:r>
            <a:r>
              <a:rPr lang="cs-CZ" dirty="0"/>
              <a:t> na kompaktní zařízení a </a:t>
            </a:r>
            <a:r>
              <a:rPr lang="cs-CZ" dirty="0" smtClean="0"/>
              <a:t>      chytré </a:t>
            </a:r>
            <a:r>
              <a:rPr lang="cs-CZ" dirty="0"/>
              <a:t>kamery v městských křižovatkách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  <p:pic>
        <p:nvPicPr>
          <p:cNvPr id="6" name="Image 7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74504" y="2956511"/>
            <a:ext cx="2054384" cy="1414462"/>
          </a:xfrm>
          <a:prstGeom prst="rect">
            <a:avLst/>
          </a:prstGeom>
        </p:spPr>
      </p:pic>
      <p:pic>
        <p:nvPicPr>
          <p:cNvPr id="7" name="Image 7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33723" y="1831103"/>
            <a:ext cx="2210277" cy="167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643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400" dirty="0"/>
              <a:t>Detekce semaforů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9600" y="1200150"/>
            <a:ext cx="7497000" cy="3108300"/>
          </a:xfrm>
        </p:spPr>
        <p:txBody>
          <a:bodyPr/>
          <a:lstStyle/>
          <a:p>
            <a:r>
              <a:rPr lang="cs-CZ" dirty="0"/>
              <a:t>Podpora všech typů semaforových </a:t>
            </a:r>
            <a:r>
              <a:rPr lang="cs-CZ" dirty="0" smtClean="0"/>
              <a:t>rozvržení</a:t>
            </a:r>
          </a:p>
          <a:p>
            <a:r>
              <a:rPr lang="cs-CZ" dirty="0"/>
              <a:t>Rozlišení mezi kruhovými světly a směrovými šipkami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  <p:grpSp>
        <p:nvGrpSpPr>
          <p:cNvPr id="6" name="Group 87"/>
          <p:cNvGrpSpPr>
            <a:grpSpLocks/>
          </p:cNvGrpSpPr>
          <p:nvPr/>
        </p:nvGrpSpPr>
        <p:grpSpPr>
          <a:xfrm>
            <a:off x="-2142605" y="-265250"/>
            <a:ext cx="10990022" cy="4573700"/>
            <a:chOff x="-1059295" y="32275"/>
            <a:chExt cx="10990022" cy="4573700"/>
          </a:xfrm>
        </p:grpSpPr>
        <p:pic>
          <p:nvPicPr>
            <p:cNvPr id="7" name="Image 8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933540" y="2753294"/>
              <a:ext cx="4567594" cy="1608472"/>
            </a:xfrm>
            <a:prstGeom prst="rect">
              <a:avLst/>
            </a:prstGeom>
          </p:spPr>
        </p:pic>
        <p:pic>
          <p:nvPicPr>
            <p:cNvPr id="8" name="Image 8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255788" y="519995"/>
              <a:ext cx="669913" cy="1116810"/>
            </a:xfrm>
            <a:prstGeom prst="rect">
              <a:avLst/>
            </a:prstGeom>
          </p:spPr>
        </p:pic>
        <p:sp>
          <p:nvSpPr>
            <p:cNvPr id="9" name="Graphic 90"/>
            <p:cNvSpPr/>
            <p:nvPr/>
          </p:nvSpPr>
          <p:spPr>
            <a:xfrm>
              <a:off x="4106933" y="2604955"/>
              <a:ext cx="1418590" cy="713155"/>
            </a:xfrm>
            <a:custGeom>
              <a:avLst/>
              <a:gdLst/>
              <a:ahLst/>
              <a:cxnLst/>
              <a:rect l="l" t="t" r="r" b="b"/>
              <a:pathLst>
                <a:path w="1418590" h="2719705">
                  <a:moveTo>
                    <a:pt x="1418294" y="0"/>
                  </a:moveTo>
                  <a:lnTo>
                    <a:pt x="0" y="2719607"/>
                  </a:lnTo>
                </a:path>
              </a:pathLst>
            </a:custGeom>
            <a:ln w="38099">
              <a:solidFill>
                <a:srgbClr val="FF0000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cs-CZ"/>
            </a:p>
          </p:txBody>
        </p:sp>
        <p:pic>
          <p:nvPicPr>
            <p:cNvPr id="10" name="Image 9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-1059295" y="1443422"/>
              <a:ext cx="70923" cy="80996"/>
            </a:xfrm>
            <a:prstGeom prst="rect">
              <a:avLst/>
            </a:prstGeom>
          </p:spPr>
        </p:pic>
        <p:pic>
          <p:nvPicPr>
            <p:cNvPr id="11" name="Image 9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31481" y="1488043"/>
              <a:ext cx="214751" cy="1585037"/>
            </a:xfrm>
            <a:prstGeom prst="rect">
              <a:avLst/>
            </a:prstGeom>
          </p:spPr>
        </p:pic>
        <p:sp>
          <p:nvSpPr>
            <p:cNvPr id="12" name="Graphic 93"/>
            <p:cNvSpPr/>
            <p:nvPr/>
          </p:nvSpPr>
          <p:spPr>
            <a:xfrm>
              <a:off x="6553904" y="2464118"/>
              <a:ext cx="386715" cy="1367769"/>
            </a:xfrm>
            <a:custGeom>
              <a:avLst/>
              <a:gdLst/>
              <a:ahLst/>
              <a:cxnLst/>
              <a:rect l="l" t="t" r="r" b="b"/>
              <a:pathLst>
                <a:path w="386715" h="3970020">
                  <a:moveTo>
                    <a:pt x="0" y="0"/>
                  </a:moveTo>
                  <a:lnTo>
                    <a:pt x="386165" y="3969474"/>
                  </a:lnTo>
                </a:path>
              </a:pathLst>
            </a:custGeom>
            <a:ln w="38099">
              <a:solidFill>
                <a:srgbClr val="FF0000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cs-CZ"/>
            </a:p>
          </p:txBody>
        </p:sp>
        <p:pic>
          <p:nvPicPr>
            <p:cNvPr id="13" name="Image 9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091064" y="3318110"/>
              <a:ext cx="66649" cy="79445"/>
            </a:xfrm>
            <a:prstGeom prst="rect">
              <a:avLst/>
            </a:prstGeom>
          </p:spPr>
        </p:pic>
        <p:pic>
          <p:nvPicPr>
            <p:cNvPr id="14" name="Image 9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812627" y="32275"/>
              <a:ext cx="118100" cy="4573700"/>
            </a:xfrm>
            <a:prstGeom prst="rect">
              <a:avLst/>
            </a:prstGeom>
          </p:spPr>
        </p:pic>
        <p:sp>
          <p:nvSpPr>
            <p:cNvPr id="15" name="Graphic 96"/>
            <p:cNvSpPr/>
            <p:nvPr/>
          </p:nvSpPr>
          <p:spPr>
            <a:xfrm>
              <a:off x="5934570" y="2604955"/>
              <a:ext cx="68711" cy="1102541"/>
            </a:xfrm>
            <a:custGeom>
              <a:avLst/>
              <a:gdLst/>
              <a:ahLst/>
              <a:cxnLst/>
              <a:rect l="l" t="t" r="r" b="b"/>
              <a:pathLst>
                <a:path h="4227195">
                  <a:moveTo>
                    <a:pt x="0" y="0"/>
                  </a:moveTo>
                  <a:lnTo>
                    <a:pt x="0" y="4226999"/>
                  </a:lnTo>
                </a:path>
              </a:pathLst>
            </a:custGeom>
            <a:ln w="38099">
              <a:solidFill>
                <a:srgbClr val="FF0000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cs-CZ"/>
            </a:p>
          </p:txBody>
        </p:sp>
        <p:pic>
          <p:nvPicPr>
            <p:cNvPr id="16" name="Image 9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934570" y="3670545"/>
              <a:ext cx="66890" cy="775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400854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400" dirty="0"/>
              <a:t>Detekce projetí na červenou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Detekce a upozornění na vozidla, která projela na červenou pomocí CCTV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cs-CZ" b="1" dirty="0"/>
              <a:t>Upozornění obsahuje:</a:t>
            </a:r>
          </a:p>
          <a:p>
            <a:r>
              <a:rPr lang="cs-CZ" sz="1700" dirty="0"/>
              <a:t>Videozáznam </a:t>
            </a:r>
            <a:r>
              <a:rPr lang="cs-CZ" sz="1700" dirty="0" smtClean="0"/>
              <a:t>přestupku</a:t>
            </a:r>
          </a:p>
          <a:p>
            <a:r>
              <a:rPr lang="cs-CZ" sz="1700" dirty="0"/>
              <a:t>Rozpoznanou registrační </a:t>
            </a:r>
            <a:r>
              <a:rPr lang="cs-CZ" sz="1700" dirty="0" smtClean="0"/>
              <a:t>značku</a:t>
            </a:r>
          </a:p>
          <a:p>
            <a:r>
              <a:rPr lang="cs-CZ" sz="1700" dirty="0" smtClean="0"/>
              <a:t>Časový údaj</a:t>
            </a:r>
            <a:endParaRPr lang="cs-CZ" sz="1700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  <p:pic>
        <p:nvPicPr>
          <p:cNvPr id="6" name="Image 10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85588" y="2490616"/>
            <a:ext cx="3412512" cy="193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4798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2400" dirty="0"/>
              <a:t>Detekce a upozornění v reálném čase</a:t>
            </a:r>
            <a:endParaRPr lang="cs-CZ" sz="240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9600" y="1200150"/>
            <a:ext cx="5551163" cy="3108300"/>
          </a:xfrm>
        </p:spPr>
        <p:txBody>
          <a:bodyPr/>
          <a:lstStyle/>
          <a:p>
            <a:r>
              <a:rPr lang="cs-CZ" dirty="0"/>
              <a:t>Ověřování registračních značek během jízdy (</a:t>
            </a:r>
            <a:r>
              <a:rPr lang="cs-CZ" dirty="0" err="1"/>
              <a:t>real-time</a:t>
            </a:r>
            <a:r>
              <a:rPr lang="cs-CZ" dirty="0"/>
              <a:t> LPR pomocí </a:t>
            </a:r>
            <a:r>
              <a:rPr lang="cs-CZ" dirty="0" err="1"/>
              <a:t>Vaidio</a:t>
            </a:r>
            <a:r>
              <a:rPr lang="cs-CZ" dirty="0"/>
              <a:t> zařízení ve vozidle</a:t>
            </a:r>
            <a:r>
              <a:rPr lang="cs-CZ" dirty="0" smtClean="0"/>
              <a:t>)</a:t>
            </a:r>
          </a:p>
          <a:p>
            <a:r>
              <a:rPr lang="cs-CZ" dirty="0"/>
              <a:t>Detekce narušení a podezřelého pohybu na velké vzdálenosti bez falešných </a:t>
            </a:r>
            <a:r>
              <a:rPr lang="cs-CZ" dirty="0" smtClean="0"/>
              <a:t>poplachů</a:t>
            </a:r>
          </a:p>
          <a:p>
            <a:r>
              <a:rPr lang="cs-CZ" dirty="0"/>
              <a:t>Aplikace </a:t>
            </a:r>
            <a:r>
              <a:rPr lang="cs-CZ" dirty="0" err="1"/>
              <a:t>Vaidio</a:t>
            </a:r>
            <a:r>
              <a:rPr lang="cs-CZ" dirty="0"/>
              <a:t> </a:t>
            </a:r>
            <a:r>
              <a:rPr lang="cs-CZ" dirty="0" err="1"/>
              <a:t>Cam</a:t>
            </a:r>
            <a:r>
              <a:rPr lang="cs-CZ" dirty="0"/>
              <a:t> ověřuje osoby/vozidla v databázi v reálném čase pomocí kamery chytrého telefonu (</a:t>
            </a:r>
            <a:r>
              <a:rPr lang="cs-CZ" dirty="0" err="1"/>
              <a:t>Vaidio</a:t>
            </a:r>
            <a:r>
              <a:rPr lang="cs-CZ" dirty="0"/>
              <a:t> </a:t>
            </a:r>
            <a:r>
              <a:rPr lang="cs-CZ" dirty="0" err="1"/>
              <a:t>Forensic</a:t>
            </a:r>
            <a:r>
              <a:rPr lang="cs-CZ" dirty="0"/>
              <a:t> </a:t>
            </a:r>
            <a:r>
              <a:rPr lang="cs-CZ" dirty="0" err="1"/>
              <a:t>Search</a:t>
            </a:r>
            <a:r>
              <a:rPr lang="cs-CZ" dirty="0"/>
              <a:t>)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  <p:pic>
        <p:nvPicPr>
          <p:cNvPr id="6" name="Image 1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00763" y="1378744"/>
            <a:ext cx="2754632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0221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400" dirty="0"/>
              <a:t>Forenzní vyšetřování s využitím </a:t>
            </a:r>
            <a:r>
              <a:rPr lang="cs-CZ" sz="2400" dirty="0" smtClean="0"/>
              <a:t>AICUDA-VAIDIO</a:t>
            </a:r>
            <a:endParaRPr lang="cs-CZ" sz="240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Vyhledání osoby nebo objektu zájmu během několika </a:t>
            </a:r>
            <a:r>
              <a:rPr lang="cs-CZ" dirty="0" smtClean="0"/>
              <a:t>sekund</a:t>
            </a:r>
          </a:p>
          <a:p>
            <a:r>
              <a:rPr lang="cs-CZ" dirty="0"/>
              <a:t>Technologie rozmazání obličejů pro ochranu soukromí napříč kamerami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cs-CZ" dirty="0"/>
              <a:t>Sledování pohybu osoby napříč více kamerami (</a:t>
            </a:r>
            <a:r>
              <a:rPr lang="cs-CZ" dirty="0" smtClean="0"/>
              <a:t>CCTV</a:t>
            </a:r>
          </a:p>
          <a:p>
            <a:r>
              <a:rPr lang="cs-CZ" dirty="0"/>
              <a:t>Zobrazení trasy cílové osoby na venkovní/vnitřní mapě podle umístění kamer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534912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400" dirty="0"/>
              <a:t>Forenzní vyšetřování s využitím </a:t>
            </a:r>
            <a:r>
              <a:rPr lang="cs-CZ" sz="2400" dirty="0" smtClean="0"/>
              <a:t>AICUDA-VAIDIO</a:t>
            </a:r>
            <a:endParaRPr lang="cs-CZ" sz="240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="1" dirty="0"/>
              <a:t>Vyhledávání ze všech typů videozáznamů</a:t>
            </a:r>
            <a:r>
              <a:rPr lang="cs-CZ" b="1" dirty="0" smtClean="0"/>
              <a:t>:</a:t>
            </a:r>
          </a:p>
          <a:p>
            <a:r>
              <a:rPr lang="cs-CZ" sz="1700" b="1" dirty="0" smtClean="0"/>
              <a:t>Tělové (osobní) kamery</a:t>
            </a:r>
          </a:p>
          <a:p>
            <a:r>
              <a:rPr lang="cs-CZ" sz="1700" b="1" dirty="0" smtClean="0"/>
              <a:t>Bezpečnostní kamery</a:t>
            </a:r>
          </a:p>
          <a:p>
            <a:r>
              <a:rPr lang="cs-CZ" sz="1700" b="1" dirty="0" smtClean="0"/>
              <a:t>Mobilní telefony</a:t>
            </a:r>
          </a:p>
          <a:p>
            <a:r>
              <a:rPr lang="cs-CZ" sz="1700" b="1" dirty="0" smtClean="0"/>
              <a:t>Video-soubory</a:t>
            </a:r>
          </a:p>
          <a:p>
            <a:endParaRPr lang="cs-CZ" b="1" dirty="0" smtClean="0"/>
          </a:p>
          <a:p>
            <a:endParaRPr lang="cs-CZ" b="1" dirty="0" smtClean="0"/>
          </a:p>
          <a:p>
            <a:endParaRPr lang="cs-CZ" b="1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  <p:pic>
        <p:nvPicPr>
          <p:cNvPr id="12" name="Image 12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98100" y="1452330"/>
            <a:ext cx="3748723" cy="231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086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400" dirty="0"/>
              <a:t>Snižování rizik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9600" y="992981"/>
            <a:ext cx="3639000" cy="3108300"/>
          </a:xfrm>
        </p:spPr>
        <p:txBody>
          <a:bodyPr/>
          <a:lstStyle/>
          <a:p>
            <a:r>
              <a:rPr lang="cs-CZ" dirty="0"/>
              <a:t>Integrace s </a:t>
            </a:r>
            <a:r>
              <a:rPr lang="cs-CZ" dirty="0" err="1"/>
              <a:t>IoT</a:t>
            </a:r>
            <a:r>
              <a:rPr lang="cs-CZ" dirty="0"/>
              <a:t> </a:t>
            </a:r>
            <a:r>
              <a:rPr lang="cs-CZ" dirty="0" smtClean="0"/>
              <a:t>zařízeními</a:t>
            </a:r>
          </a:p>
          <a:p>
            <a:r>
              <a:rPr lang="cs-CZ" dirty="0"/>
              <a:t>Detekce přeplněných </a:t>
            </a:r>
            <a:r>
              <a:rPr lang="cs-CZ" dirty="0" smtClean="0"/>
              <a:t>prostor</a:t>
            </a:r>
          </a:p>
          <a:p>
            <a:r>
              <a:rPr lang="cs-CZ" dirty="0"/>
              <a:t>Detekce kouře a </a:t>
            </a:r>
            <a:r>
              <a:rPr lang="cs-CZ" dirty="0" smtClean="0"/>
              <a:t>požáru</a:t>
            </a:r>
          </a:p>
          <a:p>
            <a:r>
              <a:rPr lang="cs-CZ" dirty="0"/>
              <a:t>Identifikace </a:t>
            </a:r>
            <a:r>
              <a:rPr lang="cs-CZ" dirty="0" smtClean="0"/>
              <a:t>opuštěných/zanechaných </a:t>
            </a:r>
            <a:r>
              <a:rPr lang="cs-CZ" dirty="0"/>
              <a:t>nebo </a:t>
            </a:r>
            <a:r>
              <a:rPr lang="cs-CZ" dirty="0" smtClean="0"/>
              <a:t>odstraněných/odcizených </a:t>
            </a:r>
            <a:r>
              <a:rPr lang="cs-CZ" dirty="0"/>
              <a:t>objektů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/>
          </a:p>
        </p:txBody>
      </p:sp>
      <p:pic>
        <p:nvPicPr>
          <p:cNvPr id="6" name="Image 12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4898" y="920147"/>
            <a:ext cx="3140710" cy="2382044"/>
          </a:xfrm>
          <a:prstGeom prst="rect">
            <a:avLst/>
          </a:prstGeom>
        </p:spPr>
      </p:pic>
      <p:pic>
        <p:nvPicPr>
          <p:cNvPr id="7" name="Image 13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67892" y="2718061"/>
            <a:ext cx="3488214" cy="1870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726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89294"/>
            <a:ext cx="9144000" cy="4783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7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400" dirty="0" smtClean="0"/>
              <a:t>Nejčastější využívané video-analýzy</a:t>
            </a:r>
            <a:endParaRPr lang="cs-CZ" sz="240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err="1" smtClean="0"/>
              <a:t>Cross</a:t>
            </a:r>
            <a:r>
              <a:rPr lang="cs-CZ" dirty="0" smtClean="0"/>
              <a:t> </a:t>
            </a:r>
            <a:r>
              <a:rPr lang="cs-CZ" dirty="0" err="1" smtClean="0"/>
              <a:t>camera</a:t>
            </a:r>
            <a:r>
              <a:rPr lang="cs-CZ" dirty="0" smtClean="0"/>
              <a:t> </a:t>
            </a:r>
            <a:r>
              <a:rPr lang="cs-CZ" dirty="0" err="1" smtClean="0"/>
              <a:t>tracking</a:t>
            </a:r>
            <a:endParaRPr lang="cs-CZ" dirty="0" smtClean="0"/>
          </a:p>
          <a:p>
            <a:r>
              <a:rPr lang="cs-CZ" dirty="0" smtClean="0"/>
              <a:t>Face </a:t>
            </a:r>
            <a:r>
              <a:rPr lang="cs-CZ" dirty="0" err="1" smtClean="0"/>
              <a:t>recognitionn</a:t>
            </a:r>
            <a:endParaRPr lang="cs-CZ" dirty="0" smtClean="0"/>
          </a:p>
          <a:p>
            <a:r>
              <a:rPr lang="cs-CZ" b="1" dirty="0" smtClean="0"/>
              <a:t>Face/</a:t>
            </a:r>
            <a:r>
              <a:rPr lang="cs-CZ" b="1" dirty="0" err="1" smtClean="0"/>
              <a:t>Object</a:t>
            </a:r>
            <a:r>
              <a:rPr lang="cs-CZ" b="1" dirty="0" smtClean="0"/>
              <a:t> </a:t>
            </a:r>
            <a:r>
              <a:rPr lang="cs-CZ" b="1" dirty="0" err="1"/>
              <a:t>Tracking</a:t>
            </a:r>
            <a:r>
              <a:rPr lang="cs-CZ" dirty="0"/>
              <a:t> </a:t>
            </a:r>
            <a:r>
              <a:rPr lang="cs-CZ" dirty="0" smtClean="0"/>
              <a:t>(</a:t>
            </a:r>
            <a:r>
              <a:rPr lang="cs-CZ" dirty="0" err="1" smtClean="0"/>
              <a:t>loitering</a:t>
            </a:r>
            <a:r>
              <a:rPr lang="cs-CZ" dirty="0" smtClean="0"/>
              <a:t>)</a:t>
            </a:r>
          </a:p>
          <a:p>
            <a:r>
              <a:rPr lang="cs-CZ" b="1" dirty="0" err="1" smtClean="0"/>
              <a:t>PersonFall</a:t>
            </a:r>
            <a:r>
              <a:rPr lang="cs-CZ" b="1" dirty="0" smtClean="0"/>
              <a:t> /</a:t>
            </a:r>
            <a:r>
              <a:rPr lang="cs-CZ" b="1" dirty="0" err="1" smtClean="0"/>
              <a:t>Kneel</a:t>
            </a:r>
            <a:r>
              <a:rPr lang="cs-CZ" b="1" dirty="0" smtClean="0"/>
              <a:t> /Slip/</a:t>
            </a:r>
            <a:r>
              <a:rPr lang="cs-CZ" b="1" dirty="0" err="1" smtClean="0"/>
              <a:t>Crouch</a:t>
            </a:r>
            <a:r>
              <a:rPr lang="cs-CZ" dirty="0" smtClean="0"/>
              <a:t> (nehody)</a:t>
            </a:r>
          </a:p>
          <a:p>
            <a:r>
              <a:rPr lang="cs-CZ" b="1" dirty="0" err="1"/>
              <a:t>Intrusion</a:t>
            </a:r>
            <a:r>
              <a:rPr lang="cs-CZ" b="1" dirty="0"/>
              <a:t> </a:t>
            </a:r>
            <a:r>
              <a:rPr lang="cs-CZ" b="1" dirty="0" err="1"/>
              <a:t>Detection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cs-CZ" b="1" dirty="0" err="1"/>
              <a:t>Specialised</a:t>
            </a:r>
            <a:r>
              <a:rPr lang="cs-CZ" b="1" dirty="0"/>
              <a:t> </a:t>
            </a:r>
            <a:r>
              <a:rPr lang="cs-CZ" b="1" dirty="0" err="1"/>
              <a:t>Object</a:t>
            </a:r>
            <a:r>
              <a:rPr lang="cs-CZ" b="1" dirty="0"/>
              <a:t> </a:t>
            </a:r>
            <a:r>
              <a:rPr lang="cs-CZ" b="1" dirty="0" err="1"/>
              <a:t>License</a:t>
            </a:r>
            <a:r>
              <a:rPr lang="cs-CZ" b="1" dirty="0"/>
              <a:t> + </a:t>
            </a:r>
            <a:r>
              <a:rPr lang="cs-CZ" b="1" dirty="0" err="1"/>
              <a:t>WeaponHelmet</a:t>
            </a:r>
            <a:r>
              <a:rPr lang="cs-CZ" b="1" dirty="0"/>
              <a:t> </a:t>
            </a:r>
            <a:r>
              <a:rPr lang="cs-CZ" b="1" dirty="0" err="1"/>
              <a:t>Detection</a:t>
            </a:r>
            <a:r>
              <a:rPr lang="cs-CZ" b="1" dirty="0"/>
              <a:t> AI model</a:t>
            </a:r>
            <a:r>
              <a:rPr lang="cs-CZ" dirty="0"/>
              <a:t> </a:t>
            </a:r>
            <a:endParaRPr lang="cs-CZ" dirty="0" smtClean="0"/>
          </a:p>
          <a:p>
            <a:r>
              <a:rPr lang="cs-CZ" dirty="0"/>
              <a:t>Age </a:t>
            </a:r>
            <a:r>
              <a:rPr lang="cs-CZ" b="1" dirty="0"/>
              <a:t>gender</a:t>
            </a:r>
            <a:r>
              <a:rPr lang="cs-CZ" dirty="0"/>
              <a:t> / </a:t>
            </a:r>
            <a:r>
              <a:rPr lang="cs-CZ" dirty="0" err="1" smtClean="0"/>
              <a:t>heatmap</a:t>
            </a:r>
            <a:endParaRPr lang="cs-CZ" b="1" dirty="0" smtClean="0"/>
          </a:p>
          <a:p>
            <a:r>
              <a:rPr lang="cs-CZ" b="1" i="1" dirty="0" err="1" smtClean="0"/>
              <a:t>Fighting</a:t>
            </a:r>
            <a:r>
              <a:rPr lang="cs-CZ" b="1" i="1" dirty="0" smtClean="0"/>
              <a:t> </a:t>
            </a:r>
            <a:r>
              <a:rPr lang="cs-CZ" b="1" i="1" dirty="0" err="1"/>
              <a:t>or</a:t>
            </a:r>
            <a:r>
              <a:rPr lang="cs-CZ" b="1" i="1" dirty="0"/>
              <a:t> </a:t>
            </a:r>
            <a:r>
              <a:rPr lang="cs-CZ" b="1" i="1" dirty="0" err="1"/>
              <a:t>Agression</a:t>
            </a:r>
            <a:r>
              <a:rPr lang="cs-CZ" i="1" dirty="0"/>
              <a:t> </a:t>
            </a:r>
            <a:r>
              <a:rPr lang="cs-CZ" i="1" dirty="0" err="1" smtClean="0"/>
              <a:t>detection</a:t>
            </a:r>
            <a:r>
              <a:rPr lang="cs-CZ" i="1" dirty="0" smtClean="0"/>
              <a:t> 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30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8392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400" dirty="0" err="1" smtClean="0"/>
              <a:t>Cross</a:t>
            </a:r>
            <a:r>
              <a:rPr lang="cs-CZ" sz="2400" dirty="0" smtClean="0"/>
              <a:t> </a:t>
            </a:r>
            <a:r>
              <a:rPr lang="cs-CZ" sz="2400" dirty="0" err="1" smtClean="0"/>
              <a:t>camera</a:t>
            </a:r>
            <a:r>
              <a:rPr lang="cs-CZ" sz="2400" dirty="0" smtClean="0"/>
              <a:t> </a:t>
            </a:r>
            <a:r>
              <a:rPr lang="cs-CZ" sz="2400" dirty="0" err="1" smtClean="0"/>
              <a:t>tracking</a:t>
            </a:r>
            <a:endParaRPr lang="cs-CZ" sz="2400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31</a:t>
            </a:fld>
            <a:endParaRPr lang="en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212" y="1459186"/>
            <a:ext cx="5006774" cy="2751058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2281" y="1160438"/>
            <a:ext cx="4871297" cy="272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12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400" dirty="0" smtClean="0"/>
              <a:t>Face </a:t>
            </a:r>
            <a:r>
              <a:rPr lang="cs-CZ" sz="2400" dirty="0" err="1" smtClean="0"/>
              <a:t>recognition</a:t>
            </a:r>
            <a:r>
              <a:rPr lang="cs-CZ" sz="2400" dirty="0" smtClean="0"/>
              <a:t> – rozpoznávání tváří </a:t>
            </a:r>
            <a:endParaRPr lang="cs-CZ" sz="2400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32</a:t>
            </a:fld>
            <a:endParaRPr lang="en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856" y="1731244"/>
            <a:ext cx="3894157" cy="2042337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5668" y="1113491"/>
            <a:ext cx="2197435" cy="1635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90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400" dirty="0" smtClean="0"/>
              <a:t>Příklady z našeho systému</a:t>
            </a:r>
            <a:endParaRPr lang="cs-CZ" sz="2400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956" y="996620"/>
            <a:ext cx="4819871" cy="1597117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8402" y="1878849"/>
            <a:ext cx="3140850" cy="229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51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400" b="0" dirty="0" err="1" smtClean="0"/>
              <a:t>Object</a:t>
            </a:r>
            <a:r>
              <a:rPr lang="cs-CZ" sz="2400" b="0" dirty="0" smtClean="0"/>
              <a:t> </a:t>
            </a:r>
            <a:r>
              <a:rPr lang="cs-CZ" sz="2400" b="0" dirty="0" err="1" smtClean="0"/>
              <a:t>left</a:t>
            </a:r>
            <a:r>
              <a:rPr lang="cs-CZ" sz="2400" b="0" dirty="0" smtClean="0"/>
              <a:t> </a:t>
            </a:r>
            <a:r>
              <a:rPr lang="cs-CZ" sz="2400" b="0" dirty="0" err="1" smtClean="0"/>
              <a:t>behind</a:t>
            </a:r>
            <a:r>
              <a:rPr lang="cs-CZ" sz="2400" b="0" dirty="0" smtClean="0"/>
              <a:t> – zanechané zavazadlo</a:t>
            </a:r>
            <a:endParaRPr lang="cs-CZ" sz="2400" b="0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34</a:t>
            </a:fld>
            <a:endParaRPr lang="en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29" y="1061669"/>
            <a:ext cx="3449493" cy="32467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1219" y="1770580"/>
            <a:ext cx="1851820" cy="1828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7000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200" dirty="0" err="1" smtClean="0"/>
              <a:t>People</a:t>
            </a:r>
            <a:r>
              <a:rPr lang="cs-CZ" sz="2200" dirty="0" smtClean="0"/>
              <a:t> </a:t>
            </a:r>
            <a:r>
              <a:rPr lang="cs-CZ" sz="2200" dirty="0" err="1" smtClean="0"/>
              <a:t>counting</a:t>
            </a:r>
            <a:r>
              <a:rPr lang="cs-CZ" sz="2200" dirty="0" smtClean="0"/>
              <a:t> / </a:t>
            </a:r>
            <a:r>
              <a:rPr lang="cs-CZ" sz="2200" dirty="0" err="1" smtClean="0"/>
              <a:t>loitering</a:t>
            </a:r>
            <a:r>
              <a:rPr lang="cs-CZ" sz="2200" dirty="0" smtClean="0"/>
              <a:t> / </a:t>
            </a:r>
            <a:r>
              <a:rPr lang="cs-CZ" sz="2200" dirty="0" err="1" smtClean="0"/>
              <a:t>dwell</a:t>
            </a:r>
            <a:r>
              <a:rPr lang="cs-CZ" sz="2200" dirty="0" smtClean="0"/>
              <a:t> / </a:t>
            </a:r>
            <a:r>
              <a:rPr lang="cs-CZ" sz="2200" dirty="0" err="1" smtClean="0"/>
              <a:t>wrong</a:t>
            </a:r>
            <a:r>
              <a:rPr lang="cs-CZ" sz="2200" dirty="0" smtClean="0"/>
              <a:t> </a:t>
            </a:r>
            <a:r>
              <a:rPr lang="cs-CZ" sz="2200" dirty="0" err="1" smtClean="0"/>
              <a:t>movement</a:t>
            </a:r>
            <a:endParaRPr lang="cs-CZ" sz="2200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35</a:t>
            </a:fld>
            <a:endParaRPr lang="en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0250" y="1416601"/>
            <a:ext cx="4775699" cy="267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68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132" y="1154855"/>
            <a:ext cx="2386569" cy="1903769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71" y="367126"/>
            <a:ext cx="4901609" cy="536494"/>
          </a:xfrm>
          <a:prstGeom prst="rect">
            <a:avLst/>
          </a:prstGeom>
        </p:spPr>
      </p:pic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36</a:t>
            </a:fld>
            <a:endParaRPr lang="en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6653" y="2614447"/>
            <a:ext cx="3641407" cy="2079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1402" y="1154855"/>
            <a:ext cx="2453853" cy="22480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1408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200" dirty="0" err="1" smtClean="0"/>
              <a:t>Intrusion</a:t>
            </a:r>
            <a:r>
              <a:rPr lang="cs-CZ" sz="2200" dirty="0" smtClean="0"/>
              <a:t> </a:t>
            </a:r>
            <a:r>
              <a:rPr lang="cs-CZ" sz="2200" dirty="0" err="1" smtClean="0"/>
              <a:t>detection</a:t>
            </a:r>
            <a:endParaRPr lang="cs-CZ" sz="2200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37</a:t>
            </a:fld>
            <a:endParaRPr lang="en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451" y="1319656"/>
            <a:ext cx="2904842" cy="28655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600" y="1540402"/>
            <a:ext cx="4545592" cy="242401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807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365" y="259775"/>
            <a:ext cx="7497000" cy="549600"/>
          </a:xfrm>
        </p:spPr>
        <p:txBody>
          <a:bodyPr/>
          <a:lstStyle/>
          <a:p>
            <a:r>
              <a:rPr lang="cs-CZ" sz="2400" b="0" dirty="0" smtClean="0"/>
              <a:t/>
            </a:r>
            <a:br>
              <a:rPr lang="cs-CZ" sz="2400" b="0" dirty="0" smtClean="0"/>
            </a:br>
            <a:r>
              <a:rPr lang="cs-CZ" sz="2400" b="0" dirty="0" smtClean="0"/>
              <a:t/>
            </a:r>
            <a:br>
              <a:rPr lang="cs-CZ" sz="2400" b="0" dirty="0" smtClean="0"/>
            </a:br>
            <a:r>
              <a:rPr lang="cs-CZ" sz="2400" b="0" dirty="0" err="1" smtClean="0"/>
              <a:t>Specialised</a:t>
            </a:r>
            <a:r>
              <a:rPr lang="cs-CZ" sz="2400" b="0" dirty="0" smtClean="0"/>
              <a:t> </a:t>
            </a:r>
            <a:r>
              <a:rPr lang="cs-CZ" sz="2400" b="0" dirty="0" err="1" smtClean="0"/>
              <a:t>Object</a:t>
            </a:r>
            <a:r>
              <a:rPr lang="cs-CZ" sz="2400" b="0" dirty="0" smtClean="0"/>
              <a:t> </a:t>
            </a:r>
            <a:r>
              <a:rPr lang="cs-CZ" sz="2400" b="0" dirty="0" err="1" smtClean="0"/>
              <a:t>License</a:t>
            </a:r>
            <a:r>
              <a:rPr lang="cs-CZ" sz="2400" b="0" dirty="0" smtClean="0"/>
              <a:t> + </a:t>
            </a:r>
            <a:r>
              <a:rPr lang="cs-CZ" sz="2400" b="0" dirty="0" err="1" smtClean="0"/>
              <a:t>WeaponHelmet</a:t>
            </a:r>
            <a:r>
              <a:rPr lang="cs-CZ" sz="2400" b="0" dirty="0" smtClean="0"/>
              <a:t> </a:t>
            </a:r>
            <a:r>
              <a:rPr lang="cs-CZ" sz="2400" b="0" dirty="0" err="1" smtClean="0"/>
              <a:t>Detection</a:t>
            </a:r>
            <a:endParaRPr lang="cs-CZ" sz="2400" b="0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38</a:t>
            </a:fld>
            <a:endParaRPr lang="en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8575" y="3299260"/>
            <a:ext cx="1615580" cy="11507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27" y="1105398"/>
            <a:ext cx="3244684" cy="3344582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3843" y="1021976"/>
            <a:ext cx="3269363" cy="3081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67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200" b="0" dirty="0"/>
              <a:t/>
            </a:r>
            <a:br>
              <a:rPr lang="cs-CZ" sz="2200" b="0" dirty="0"/>
            </a:br>
            <a:r>
              <a:rPr lang="cs-CZ" sz="2200" b="0" dirty="0"/>
              <a:t/>
            </a:r>
            <a:br>
              <a:rPr lang="cs-CZ" sz="2200" b="0" dirty="0"/>
            </a:br>
            <a:r>
              <a:rPr lang="cs-CZ" sz="2200" b="0" dirty="0" err="1"/>
              <a:t>Specialised</a:t>
            </a:r>
            <a:r>
              <a:rPr lang="cs-CZ" sz="2200" b="0" dirty="0"/>
              <a:t> </a:t>
            </a:r>
            <a:r>
              <a:rPr lang="cs-CZ" sz="2200" b="0" dirty="0" err="1"/>
              <a:t>Object</a:t>
            </a:r>
            <a:r>
              <a:rPr lang="cs-CZ" sz="2200" b="0" dirty="0"/>
              <a:t> </a:t>
            </a:r>
            <a:r>
              <a:rPr lang="cs-CZ" sz="2200" b="0" dirty="0" err="1"/>
              <a:t>License</a:t>
            </a:r>
            <a:r>
              <a:rPr lang="cs-CZ" sz="2200" b="0" dirty="0"/>
              <a:t> + </a:t>
            </a:r>
            <a:r>
              <a:rPr lang="cs-CZ" sz="2200" b="0" dirty="0" err="1"/>
              <a:t>WeaponHelmet</a:t>
            </a:r>
            <a:r>
              <a:rPr lang="cs-CZ" sz="2200" b="0" dirty="0"/>
              <a:t> </a:t>
            </a:r>
            <a:r>
              <a:rPr lang="cs-CZ" sz="2200" b="0" dirty="0" err="1"/>
              <a:t>Detection</a:t>
            </a:r>
            <a:endParaRPr lang="cs-CZ" sz="2200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39</a:t>
            </a:fld>
            <a:endParaRPr lang="en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8575" y="3299260"/>
            <a:ext cx="1615580" cy="11507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1" descr="A person in a kitchen&#10;&#10;AI-generated content may be incorrect."/>
          <p:cNvPicPr/>
          <p:nvPr/>
        </p:nvPicPr>
        <p:blipFill>
          <a:blip r:embed="rId3"/>
          <a:stretch>
            <a:fillRect/>
          </a:stretch>
        </p:blipFill>
        <p:spPr>
          <a:xfrm>
            <a:off x="3639969" y="1051859"/>
            <a:ext cx="3418243" cy="3279178"/>
          </a:xfrm>
          <a:prstGeom prst="rect">
            <a:avLst/>
          </a:prstGeom>
        </p:spPr>
      </p:pic>
      <p:pic>
        <p:nvPicPr>
          <p:cNvPr id="9" name="Picture 1" descr="A screenshot of a computer&#10;&#10;AI-generated content may be incorrect."/>
          <p:cNvPicPr/>
          <p:nvPr/>
        </p:nvPicPr>
        <p:blipFill>
          <a:blip r:embed="rId4"/>
          <a:stretch>
            <a:fillRect/>
          </a:stretch>
        </p:blipFill>
        <p:spPr>
          <a:xfrm>
            <a:off x="962212" y="1352037"/>
            <a:ext cx="1995607" cy="267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533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0"/>
          <p:cNvSpPr txBox="1">
            <a:spLocks noGrp="1"/>
          </p:cNvSpPr>
          <p:nvPr>
            <p:ph type="sldNum" idx="12"/>
          </p:nvPr>
        </p:nvSpPr>
        <p:spPr>
          <a:xfrm>
            <a:off x="8046600" y="4593850"/>
            <a:ext cx="1097400" cy="54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  <p:sp>
        <p:nvSpPr>
          <p:cNvPr id="7" name="Obdélník 6">
            <a:extLst>
              <a:ext uri="{FF2B5EF4-FFF2-40B4-BE49-F238E27FC236}">
                <a16:creationId xmlns="" xmlns:a16="http://schemas.microsoft.com/office/drawing/2014/main" id="{90806214-C8FA-41E9-9D31-BCE196E251CE}"/>
              </a:ext>
            </a:extLst>
          </p:cNvPr>
          <p:cNvSpPr/>
          <p:nvPr/>
        </p:nvSpPr>
        <p:spPr>
          <a:xfrm>
            <a:off x="0" y="-53788"/>
            <a:ext cx="1429406" cy="45938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>
            <a:extLst>
              <a:ext uri="{FF2B5EF4-FFF2-40B4-BE49-F238E27FC236}">
                <a16:creationId xmlns="" xmlns:a16="http://schemas.microsoft.com/office/drawing/2014/main" id="{8227696E-6927-4D4C-AB87-356D7DA5A992}"/>
              </a:ext>
            </a:extLst>
          </p:cNvPr>
          <p:cNvSpPr/>
          <p:nvPr/>
        </p:nvSpPr>
        <p:spPr>
          <a:xfrm>
            <a:off x="7714594" y="-2"/>
            <a:ext cx="1429406" cy="45938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>
            <a:extLst>
              <a:ext uri="{FF2B5EF4-FFF2-40B4-BE49-F238E27FC236}">
                <a16:creationId xmlns="" xmlns:a16="http://schemas.microsoft.com/office/drawing/2014/main" id="{D1C852A7-61CB-4C49-8AEB-B146A5AF0510}"/>
              </a:ext>
            </a:extLst>
          </p:cNvPr>
          <p:cNvSpPr/>
          <p:nvPr/>
        </p:nvSpPr>
        <p:spPr>
          <a:xfrm>
            <a:off x="1309063" y="0"/>
            <a:ext cx="1429406" cy="45938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>
            <a:extLst>
              <a:ext uri="{FF2B5EF4-FFF2-40B4-BE49-F238E27FC236}">
                <a16:creationId xmlns="" xmlns:a16="http://schemas.microsoft.com/office/drawing/2014/main" id="{03C9F7C8-A599-49D4-BC38-004CF067575A}"/>
              </a:ext>
            </a:extLst>
          </p:cNvPr>
          <p:cNvSpPr/>
          <p:nvPr/>
        </p:nvSpPr>
        <p:spPr>
          <a:xfrm>
            <a:off x="2738469" y="0"/>
            <a:ext cx="1429406" cy="45938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>
            <a:extLst>
              <a:ext uri="{FF2B5EF4-FFF2-40B4-BE49-F238E27FC236}">
                <a16:creationId xmlns="" xmlns:a16="http://schemas.microsoft.com/office/drawing/2014/main" id="{654DAE2E-460D-44E7-9D3E-0079647DD465}"/>
              </a:ext>
            </a:extLst>
          </p:cNvPr>
          <p:cNvSpPr/>
          <p:nvPr/>
        </p:nvSpPr>
        <p:spPr>
          <a:xfrm>
            <a:off x="4167875" y="-2"/>
            <a:ext cx="1429406" cy="45938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>
            <a:extLst>
              <a:ext uri="{FF2B5EF4-FFF2-40B4-BE49-F238E27FC236}">
                <a16:creationId xmlns="" xmlns:a16="http://schemas.microsoft.com/office/drawing/2014/main" id="{FF46D075-6CC3-4B15-8FFB-F17B20C71B62}"/>
              </a:ext>
            </a:extLst>
          </p:cNvPr>
          <p:cNvSpPr/>
          <p:nvPr/>
        </p:nvSpPr>
        <p:spPr>
          <a:xfrm>
            <a:off x="5570485" y="-4"/>
            <a:ext cx="1429406" cy="45938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>
            <a:extLst>
              <a:ext uri="{FF2B5EF4-FFF2-40B4-BE49-F238E27FC236}">
                <a16:creationId xmlns="" xmlns:a16="http://schemas.microsoft.com/office/drawing/2014/main" id="{14868673-AFC8-4491-8FF5-EC8F811E457B}"/>
              </a:ext>
            </a:extLst>
          </p:cNvPr>
          <p:cNvSpPr/>
          <p:nvPr/>
        </p:nvSpPr>
        <p:spPr>
          <a:xfrm>
            <a:off x="6808543" y="0"/>
            <a:ext cx="1429406" cy="45938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80867"/>
            <a:ext cx="9144000" cy="483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542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dissolve/>
      </p:transition>
    </mc:Choice>
    <mc:Fallback xmlns="">
      <p:transition spd="med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75" name="Google Shape;175;p2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40</a:t>
            </a:fld>
            <a:endParaRPr/>
          </a:p>
        </p:txBody>
      </p:sp>
      <p:sp>
        <p:nvSpPr>
          <p:cNvPr id="7" name="Obdélník 6">
            <a:extLst>
              <a:ext uri="{FF2B5EF4-FFF2-40B4-BE49-F238E27FC236}">
                <a16:creationId xmlns="" xmlns:a16="http://schemas.microsoft.com/office/drawing/2014/main" id="{90806214-C8FA-41E9-9D31-BCE196E251CE}"/>
              </a:ext>
            </a:extLst>
          </p:cNvPr>
          <p:cNvSpPr/>
          <p:nvPr/>
        </p:nvSpPr>
        <p:spPr>
          <a:xfrm>
            <a:off x="0" y="-53788"/>
            <a:ext cx="1429406" cy="45938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>
            <a:extLst>
              <a:ext uri="{FF2B5EF4-FFF2-40B4-BE49-F238E27FC236}">
                <a16:creationId xmlns="" xmlns:a16="http://schemas.microsoft.com/office/drawing/2014/main" id="{8227696E-6927-4D4C-AB87-356D7DA5A992}"/>
              </a:ext>
            </a:extLst>
          </p:cNvPr>
          <p:cNvSpPr/>
          <p:nvPr/>
        </p:nvSpPr>
        <p:spPr>
          <a:xfrm>
            <a:off x="7714594" y="-2"/>
            <a:ext cx="1429406" cy="45938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>
            <a:extLst>
              <a:ext uri="{FF2B5EF4-FFF2-40B4-BE49-F238E27FC236}">
                <a16:creationId xmlns="" xmlns:a16="http://schemas.microsoft.com/office/drawing/2014/main" id="{D1C852A7-61CB-4C49-8AEB-B146A5AF0510}"/>
              </a:ext>
            </a:extLst>
          </p:cNvPr>
          <p:cNvSpPr/>
          <p:nvPr/>
        </p:nvSpPr>
        <p:spPr>
          <a:xfrm>
            <a:off x="1309063" y="0"/>
            <a:ext cx="1429406" cy="45938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>
            <a:extLst>
              <a:ext uri="{FF2B5EF4-FFF2-40B4-BE49-F238E27FC236}">
                <a16:creationId xmlns="" xmlns:a16="http://schemas.microsoft.com/office/drawing/2014/main" id="{03C9F7C8-A599-49D4-BC38-004CF067575A}"/>
              </a:ext>
            </a:extLst>
          </p:cNvPr>
          <p:cNvSpPr/>
          <p:nvPr/>
        </p:nvSpPr>
        <p:spPr>
          <a:xfrm>
            <a:off x="2738469" y="0"/>
            <a:ext cx="1429406" cy="45938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>
            <a:extLst>
              <a:ext uri="{FF2B5EF4-FFF2-40B4-BE49-F238E27FC236}">
                <a16:creationId xmlns="" xmlns:a16="http://schemas.microsoft.com/office/drawing/2014/main" id="{654DAE2E-460D-44E7-9D3E-0079647DD465}"/>
              </a:ext>
            </a:extLst>
          </p:cNvPr>
          <p:cNvSpPr/>
          <p:nvPr/>
        </p:nvSpPr>
        <p:spPr>
          <a:xfrm>
            <a:off x="4167875" y="-2"/>
            <a:ext cx="1429406" cy="45938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>
            <a:extLst>
              <a:ext uri="{FF2B5EF4-FFF2-40B4-BE49-F238E27FC236}">
                <a16:creationId xmlns="" xmlns:a16="http://schemas.microsoft.com/office/drawing/2014/main" id="{FF46D075-6CC3-4B15-8FFB-F17B20C71B62}"/>
              </a:ext>
            </a:extLst>
          </p:cNvPr>
          <p:cNvSpPr/>
          <p:nvPr/>
        </p:nvSpPr>
        <p:spPr>
          <a:xfrm>
            <a:off x="5570485" y="-4"/>
            <a:ext cx="1429406" cy="45938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>
            <a:extLst>
              <a:ext uri="{FF2B5EF4-FFF2-40B4-BE49-F238E27FC236}">
                <a16:creationId xmlns="" xmlns:a16="http://schemas.microsoft.com/office/drawing/2014/main" id="{14868673-AFC8-4491-8FF5-EC8F811E457B}"/>
              </a:ext>
            </a:extLst>
          </p:cNvPr>
          <p:cNvSpPr/>
          <p:nvPr/>
        </p:nvSpPr>
        <p:spPr>
          <a:xfrm>
            <a:off x="6808543" y="0"/>
            <a:ext cx="1429406" cy="45938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49654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17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dissolve/>
      </p:transition>
    </mc:Choice>
    <mc:Fallback xmlns="">
      <p:transition spd="med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41</a:t>
            </a:fld>
            <a:endParaRPr lang="en"/>
          </a:p>
        </p:txBody>
      </p:sp>
      <p:sp>
        <p:nvSpPr>
          <p:cNvPr id="4" name="Obdélník 3"/>
          <p:cNvSpPr/>
          <p:nvPr/>
        </p:nvSpPr>
        <p:spPr>
          <a:xfrm>
            <a:off x="988678" y="88825"/>
            <a:ext cx="6700477" cy="22898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dirty="0" smtClean="0">
                <a:latin typeface="Calibri" panose="020F0502020204030204" pitchFamily="34" charset="0"/>
                <a:cs typeface="Calibri" panose="020F0502020204030204" pitchFamily="34" charset="0"/>
              </a:rPr>
              <a:t>Děkuji za pozornost</a:t>
            </a:r>
            <a:endParaRPr lang="cs-CZ" sz="4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Google Shape;495;p39"/>
          <p:cNvGrpSpPr/>
          <p:nvPr/>
        </p:nvGrpSpPr>
        <p:grpSpPr>
          <a:xfrm rot="1534329">
            <a:off x="287793" y="1573006"/>
            <a:ext cx="3092008" cy="2287585"/>
            <a:chOff x="5255200" y="3006475"/>
            <a:chExt cx="511700" cy="378575"/>
          </a:xfrm>
          <a:solidFill>
            <a:schemeClr val="accent1"/>
          </a:solidFill>
        </p:grpSpPr>
        <p:sp>
          <p:nvSpPr>
            <p:cNvPr id="6" name="Google Shape;496;p39"/>
            <p:cNvSpPr/>
            <p:nvPr/>
          </p:nvSpPr>
          <p:spPr>
            <a:xfrm>
              <a:off x="5255200" y="3006475"/>
              <a:ext cx="349900" cy="349875"/>
            </a:xfrm>
            <a:custGeom>
              <a:avLst/>
              <a:gdLst/>
              <a:ahLst/>
              <a:cxnLst/>
              <a:rect l="l" t="t" r="r" b="b"/>
              <a:pathLst>
                <a:path w="13996" h="13995" extrusionOk="0">
                  <a:moveTo>
                    <a:pt x="6986" y="4714"/>
                  </a:moveTo>
                  <a:lnTo>
                    <a:pt x="7206" y="4738"/>
                  </a:lnTo>
                  <a:lnTo>
                    <a:pt x="7425" y="4763"/>
                  </a:lnTo>
                  <a:lnTo>
                    <a:pt x="7645" y="4812"/>
                  </a:lnTo>
                  <a:lnTo>
                    <a:pt x="7841" y="4885"/>
                  </a:lnTo>
                  <a:lnTo>
                    <a:pt x="8060" y="4983"/>
                  </a:lnTo>
                  <a:lnTo>
                    <a:pt x="8256" y="5105"/>
                  </a:lnTo>
                  <a:lnTo>
                    <a:pt x="8427" y="5227"/>
                  </a:lnTo>
                  <a:lnTo>
                    <a:pt x="8598" y="5398"/>
                  </a:lnTo>
                  <a:lnTo>
                    <a:pt x="8769" y="5569"/>
                  </a:lnTo>
                  <a:lnTo>
                    <a:pt x="8891" y="5740"/>
                  </a:lnTo>
                  <a:lnTo>
                    <a:pt x="9013" y="5935"/>
                  </a:lnTo>
                  <a:lnTo>
                    <a:pt x="9111" y="6155"/>
                  </a:lnTo>
                  <a:lnTo>
                    <a:pt x="9184" y="6350"/>
                  </a:lnTo>
                  <a:lnTo>
                    <a:pt x="9233" y="6570"/>
                  </a:lnTo>
                  <a:lnTo>
                    <a:pt x="9257" y="6790"/>
                  </a:lnTo>
                  <a:lnTo>
                    <a:pt x="9257" y="7010"/>
                  </a:lnTo>
                  <a:lnTo>
                    <a:pt x="9257" y="7229"/>
                  </a:lnTo>
                  <a:lnTo>
                    <a:pt x="9233" y="7425"/>
                  </a:lnTo>
                  <a:lnTo>
                    <a:pt x="9184" y="7645"/>
                  </a:lnTo>
                  <a:lnTo>
                    <a:pt x="9111" y="7864"/>
                  </a:lnTo>
                  <a:lnTo>
                    <a:pt x="9013" y="8060"/>
                  </a:lnTo>
                  <a:lnTo>
                    <a:pt x="8891" y="8255"/>
                  </a:lnTo>
                  <a:lnTo>
                    <a:pt x="8769" y="8451"/>
                  </a:lnTo>
                  <a:lnTo>
                    <a:pt x="8598" y="8622"/>
                  </a:lnTo>
                  <a:lnTo>
                    <a:pt x="8427" y="8768"/>
                  </a:lnTo>
                  <a:lnTo>
                    <a:pt x="8256" y="8915"/>
                  </a:lnTo>
                  <a:lnTo>
                    <a:pt x="8060" y="9012"/>
                  </a:lnTo>
                  <a:lnTo>
                    <a:pt x="7841" y="9110"/>
                  </a:lnTo>
                  <a:lnTo>
                    <a:pt x="7645" y="9183"/>
                  </a:lnTo>
                  <a:lnTo>
                    <a:pt x="7425" y="9232"/>
                  </a:lnTo>
                  <a:lnTo>
                    <a:pt x="7206" y="9257"/>
                  </a:lnTo>
                  <a:lnTo>
                    <a:pt x="6986" y="9281"/>
                  </a:lnTo>
                  <a:lnTo>
                    <a:pt x="6766" y="9257"/>
                  </a:lnTo>
                  <a:lnTo>
                    <a:pt x="6546" y="9232"/>
                  </a:lnTo>
                  <a:lnTo>
                    <a:pt x="6351" y="9183"/>
                  </a:lnTo>
                  <a:lnTo>
                    <a:pt x="6131" y="9110"/>
                  </a:lnTo>
                  <a:lnTo>
                    <a:pt x="5936" y="9012"/>
                  </a:lnTo>
                  <a:lnTo>
                    <a:pt x="5740" y="8915"/>
                  </a:lnTo>
                  <a:lnTo>
                    <a:pt x="5545" y="8768"/>
                  </a:lnTo>
                  <a:lnTo>
                    <a:pt x="5374" y="8622"/>
                  </a:lnTo>
                  <a:lnTo>
                    <a:pt x="5227" y="8451"/>
                  </a:lnTo>
                  <a:lnTo>
                    <a:pt x="5081" y="8255"/>
                  </a:lnTo>
                  <a:lnTo>
                    <a:pt x="4983" y="8060"/>
                  </a:lnTo>
                  <a:lnTo>
                    <a:pt x="4885" y="7864"/>
                  </a:lnTo>
                  <a:lnTo>
                    <a:pt x="4812" y="7645"/>
                  </a:lnTo>
                  <a:lnTo>
                    <a:pt x="4763" y="7425"/>
                  </a:lnTo>
                  <a:lnTo>
                    <a:pt x="4714" y="7229"/>
                  </a:lnTo>
                  <a:lnTo>
                    <a:pt x="4714" y="7010"/>
                  </a:lnTo>
                  <a:lnTo>
                    <a:pt x="4714" y="6790"/>
                  </a:lnTo>
                  <a:lnTo>
                    <a:pt x="4763" y="6570"/>
                  </a:lnTo>
                  <a:lnTo>
                    <a:pt x="4812" y="6350"/>
                  </a:lnTo>
                  <a:lnTo>
                    <a:pt x="4885" y="6155"/>
                  </a:lnTo>
                  <a:lnTo>
                    <a:pt x="4983" y="5935"/>
                  </a:lnTo>
                  <a:lnTo>
                    <a:pt x="5081" y="5740"/>
                  </a:lnTo>
                  <a:lnTo>
                    <a:pt x="5227" y="5569"/>
                  </a:lnTo>
                  <a:lnTo>
                    <a:pt x="5374" y="5398"/>
                  </a:lnTo>
                  <a:lnTo>
                    <a:pt x="5545" y="5227"/>
                  </a:lnTo>
                  <a:lnTo>
                    <a:pt x="5740" y="5105"/>
                  </a:lnTo>
                  <a:lnTo>
                    <a:pt x="5936" y="4983"/>
                  </a:lnTo>
                  <a:lnTo>
                    <a:pt x="6131" y="4885"/>
                  </a:lnTo>
                  <a:lnTo>
                    <a:pt x="6351" y="4812"/>
                  </a:lnTo>
                  <a:lnTo>
                    <a:pt x="6546" y="4763"/>
                  </a:lnTo>
                  <a:lnTo>
                    <a:pt x="6766" y="4738"/>
                  </a:lnTo>
                  <a:lnTo>
                    <a:pt x="6986" y="4714"/>
                  </a:lnTo>
                  <a:close/>
                  <a:moveTo>
                    <a:pt x="6497" y="0"/>
                  </a:moveTo>
                  <a:lnTo>
                    <a:pt x="6375" y="25"/>
                  </a:lnTo>
                  <a:lnTo>
                    <a:pt x="6253" y="49"/>
                  </a:lnTo>
                  <a:lnTo>
                    <a:pt x="6131" y="122"/>
                  </a:lnTo>
                  <a:lnTo>
                    <a:pt x="6033" y="196"/>
                  </a:lnTo>
                  <a:lnTo>
                    <a:pt x="5936" y="293"/>
                  </a:lnTo>
                  <a:lnTo>
                    <a:pt x="5862" y="391"/>
                  </a:lnTo>
                  <a:lnTo>
                    <a:pt x="5813" y="513"/>
                  </a:lnTo>
                  <a:lnTo>
                    <a:pt x="5789" y="635"/>
                  </a:lnTo>
                  <a:lnTo>
                    <a:pt x="5618" y="2076"/>
                  </a:lnTo>
                  <a:lnTo>
                    <a:pt x="5325" y="2174"/>
                  </a:lnTo>
                  <a:lnTo>
                    <a:pt x="5032" y="2296"/>
                  </a:lnTo>
                  <a:lnTo>
                    <a:pt x="4763" y="2418"/>
                  </a:lnTo>
                  <a:lnTo>
                    <a:pt x="4495" y="2565"/>
                  </a:lnTo>
                  <a:lnTo>
                    <a:pt x="3347" y="1661"/>
                  </a:lnTo>
                  <a:lnTo>
                    <a:pt x="3225" y="1588"/>
                  </a:lnTo>
                  <a:lnTo>
                    <a:pt x="3103" y="1539"/>
                  </a:lnTo>
                  <a:lnTo>
                    <a:pt x="2980" y="1514"/>
                  </a:lnTo>
                  <a:lnTo>
                    <a:pt x="2736" y="1514"/>
                  </a:lnTo>
                  <a:lnTo>
                    <a:pt x="2590" y="1563"/>
                  </a:lnTo>
                  <a:lnTo>
                    <a:pt x="2492" y="1637"/>
                  </a:lnTo>
                  <a:lnTo>
                    <a:pt x="2394" y="1710"/>
                  </a:lnTo>
                  <a:lnTo>
                    <a:pt x="1710" y="2394"/>
                  </a:lnTo>
                  <a:lnTo>
                    <a:pt x="1613" y="2491"/>
                  </a:lnTo>
                  <a:lnTo>
                    <a:pt x="1564" y="2614"/>
                  </a:lnTo>
                  <a:lnTo>
                    <a:pt x="1515" y="2736"/>
                  </a:lnTo>
                  <a:lnTo>
                    <a:pt x="1491" y="2858"/>
                  </a:lnTo>
                  <a:lnTo>
                    <a:pt x="1491" y="3004"/>
                  </a:lnTo>
                  <a:lnTo>
                    <a:pt x="1515" y="3126"/>
                  </a:lnTo>
                  <a:lnTo>
                    <a:pt x="1564" y="3249"/>
                  </a:lnTo>
                  <a:lnTo>
                    <a:pt x="1637" y="3346"/>
                  </a:lnTo>
                  <a:lnTo>
                    <a:pt x="2541" y="4494"/>
                  </a:lnTo>
                  <a:lnTo>
                    <a:pt x="2394" y="4763"/>
                  </a:lnTo>
                  <a:lnTo>
                    <a:pt x="2272" y="5056"/>
                  </a:lnTo>
                  <a:lnTo>
                    <a:pt x="2174" y="5349"/>
                  </a:lnTo>
                  <a:lnTo>
                    <a:pt x="2077" y="5642"/>
                  </a:lnTo>
                  <a:lnTo>
                    <a:pt x="636" y="5789"/>
                  </a:lnTo>
                  <a:lnTo>
                    <a:pt x="514" y="5837"/>
                  </a:lnTo>
                  <a:lnTo>
                    <a:pt x="392" y="5886"/>
                  </a:lnTo>
                  <a:lnTo>
                    <a:pt x="269" y="5959"/>
                  </a:lnTo>
                  <a:lnTo>
                    <a:pt x="172" y="6033"/>
                  </a:lnTo>
                  <a:lnTo>
                    <a:pt x="99" y="6155"/>
                  </a:lnTo>
                  <a:lnTo>
                    <a:pt x="50" y="6253"/>
                  </a:lnTo>
                  <a:lnTo>
                    <a:pt x="1" y="6399"/>
                  </a:lnTo>
                  <a:lnTo>
                    <a:pt x="1" y="6521"/>
                  </a:lnTo>
                  <a:lnTo>
                    <a:pt x="1" y="7474"/>
                  </a:lnTo>
                  <a:lnTo>
                    <a:pt x="1" y="7620"/>
                  </a:lnTo>
                  <a:lnTo>
                    <a:pt x="50" y="7742"/>
                  </a:lnTo>
                  <a:lnTo>
                    <a:pt x="99" y="7864"/>
                  </a:lnTo>
                  <a:lnTo>
                    <a:pt x="172" y="7962"/>
                  </a:lnTo>
                  <a:lnTo>
                    <a:pt x="269" y="8060"/>
                  </a:lnTo>
                  <a:lnTo>
                    <a:pt x="392" y="8133"/>
                  </a:lnTo>
                  <a:lnTo>
                    <a:pt x="514" y="8182"/>
                  </a:lnTo>
                  <a:lnTo>
                    <a:pt x="636" y="8206"/>
                  </a:lnTo>
                  <a:lnTo>
                    <a:pt x="2077" y="8377"/>
                  </a:lnTo>
                  <a:lnTo>
                    <a:pt x="2174" y="8670"/>
                  </a:lnTo>
                  <a:lnTo>
                    <a:pt x="2272" y="8939"/>
                  </a:lnTo>
                  <a:lnTo>
                    <a:pt x="2394" y="9232"/>
                  </a:lnTo>
                  <a:lnTo>
                    <a:pt x="2541" y="9501"/>
                  </a:lnTo>
                  <a:lnTo>
                    <a:pt x="1637" y="10649"/>
                  </a:lnTo>
                  <a:lnTo>
                    <a:pt x="1564" y="10771"/>
                  </a:lnTo>
                  <a:lnTo>
                    <a:pt x="1515" y="10893"/>
                  </a:lnTo>
                  <a:lnTo>
                    <a:pt x="1491" y="11015"/>
                  </a:lnTo>
                  <a:lnTo>
                    <a:pt x="1491" y="11137"/>
                  </a:lnTo>
                  <a:lnTo>
                    <a:pt x="1515" y="11259"/>
                  </a:lnTo>
                  <a:lnTo>
                    <a:pt x="1564" y="11381"/>
                  </a:lnTo>
                  <a:lnTo>
                    <a:pt x="1613" y="11504"/>
                  </a:lnTo>
                  <a:lnTo>
                    <a:pt x="1710" y="11601"/>
                  </a:lnTo>
                  <a:lnTo>
                    <a:pt x="2394" y="12285"/>
                  </a:lnTo>
                  <a:lnTo>
                    <a:pt x="2492" y="12383"/>
                  </a:lnTo>
                  <a:lnTo>
                    <a:pt x="2590" y="12432"/>
                  </a:lnTo>
                  <a:lnTo>
                    <a:pt x="2736" y="12480"/>
                  </a:lnTo>
                  <a:lnTo>
                    <a:pt x="2858" y="12505"/>
                  </a:lnTo>
                  <a:lnTo>
                    <a:pt x="2980" y="12505"/>
                  </a:lnTo>
                  <a:lnTo>
                    <a:pt x="3103" y="12456"/>
                  </a:lnTo>
                  <a:lnTo>
                    <a:pt x="3225" y="12407"/>
                  </a:lnTo>
                  <a:lnTo>
                    <a:pt x="3347" y="12358"/>
                  </a:lnTo>
                  <a:lnTo>
                    <a:pt x="4495" y="11455"/>
                  </a:lnTo>
                  <a:lnTo>
                    <a:pt x="4763" y="11577"/>
                  </a:lnTo>
                  <a:lnTo>
                    <a:pt x="5032" y="11723"/>
                  </a:lnTo>
                  <a:lnTo>
                    <a:pt x="5325" y="11821"/>
                  </a:lnTo>
                  <a:lnTo>
                    <a:pt x="5618" y="11919"/>
                  </a:lnTo>
                  <a:lnTo>
                    <a:pt x="5789" y="13360"/>
                  </a:lnTo>
                  <a:lnTo>
                    <a:pt x="5813" y="13482"/>
                  </a:lnTo>
                  <a:lnTo>
                    <a:pt x="5862" y="13604"/>
                  </a:lnTo>
                  <a:lnTo>
                    <a:pt x="5936" y="13726"/>
                  </a:lnTo>
                  <a:lnTo>
                    <a:pt x="6033" y="13824"/>
                  </a:lnTo>
                  <a:lnTo>
                    <a:pt x="6131" y="13897"/>
                  </a:lnTo>
                  <a:lnTo>
                    <a:pt x="6253" y="13946"/>
                  </a:lnTo>
                  <a:lnTo>
                    <a:pt x="6375" y="13995"/>
                  </a:lnTo>
                  <a:lnTo>
                    <a:pt x="7596" y="13995"/>
                  </a:lnTo>
                  <a:lnTo>
                    <a:pt x="7743" y="13946"/>
                  </a:lnTo>
                  <a:lnTo>
                    <a:pt x="7841" y="13897"/>
                  </a:lnTo>
                  <a:lnTo>
                    <a:pt x="7963" y="13824"/>
                  </a:lnTo>
                  <a:lnTo>
                    <a:pt x="8036" y="13726"/>
                  </a:lnTo>
                  <a:lnTo>
                    <a:pt x="8109" y="13604"/>
                  </a:lnTo>
                  <a:lnTo>
                    <a:pt x="8158" y="13482"/>
                  </a:lnTo>
                  <a:lnTo>
                    <a:pt x="8183" y="13360"/>
                  </a:lnTo>
                  <a:lnTo>
                    <a:pt x="8353" y="11919"/>
                  </a:lnTo>
                  <a:lnTo>
                    <a:pt x="8647" y="11821"/>
                  </a:lnTo>
                  <a:lnTo>
                    <a:pt x="8940" y="11723"/>
                  </a:lnTo>
                  <a:lnTo>
                    <a:pt x="9233" y="11577"/>
                  </a:lnTo>
                  <a:lnTo>
                    <a:pt x="9501" y="11455"/>
                  </a:lnTo>
                  <a:lnTo>
                    <a:pt x="10649" y="12358"/>
                  </a:lnTo>
                  <a:lnTo>
                    <a:pt x="10747" y="12407"/>
                  </a:lnTo>
                  <a:lnTo>
                    <a:pt x="10869" y="12456"/>
                  </a:lnTo>
                  <a:lnTo>
                    <a:pt x="10991" y="12505"/>
                  </a:lnTo>
                  <a:lnTo>
                    <a:pt x="11138" y="12505"/>
                  </a:lnTo>
                  <a:lnTo>
                    <a:pt x="11260" y="12480"/>
                  </a:lnTo>
                  <a:lnTo>
                    <a:pt x="11382" y="12432"/>
                  </a:lnTo>
                  <a:lnTo>
                    <a:pt x="11504" y="12383"/>
                  </a:lnTo>
                  <a:lnTo>
                    <a:pt x="11602" y="12285"/>
                  </a:lnTo>
                  <a:lnTo>
                    <a:pt x="12286" y="11601"/>
                  </a:lnTo>
                  <a:lnTo>
                    <a:pt x="12359" y="11504"/>
                  </a:lnTo>
                  <a:lnTo>
                    <a:pt x="12432" y="11381"/>
                  </a:lnTo>
                  <a:lnTo>
                    <a:pt x="12457" y="11259"/>
                  </a:lnTo>
                  <a:lnTo>
                    <a:pt x="12481" y="11137"/>
                  </a:lnTo>
                  <a:lnTo>
                    <a:pt x="12481" y="11015"/>
                  </a:lnTo>
                  <a:lnTo>
                    <a:pt x="12457" y="10893"/>
                  </a:lnTo>
                  <a:lnTo>
                    <a:pt x="12408" y="10771"/>
                  </a:lnTo>
                  <a:lnTo>
                    <a:pt x="12334" y="10649"/>
                  </a:lnTo>
                  <a:lnTo>
                    <a:pt x="11431" y="9501"/>
                  </a:lnTo>
                  <a:lnTo>
                    <a:pt x="11577" y="9232"/>
                  </a:lnTo>
                  <a:lnTo>
                    <a:pt x="11699" y="8939"/>
                  </a:lnTo>
                  <a:lnTo>
                    <a:pt x="11822" y="8670"/>
                  </a:lnTo>
                  <a:lnTo>
                    <a:pt x="11895" y="8377"/>
                  </a:lnTo>
                  <a:lnTo>
                    <a:pt x="13360" y="8206"/>
                  </a:lnTo>
                  <a:lnTo>
                    <a:pt x="13482" y="8182"/>
                  </a:lnTo>
                  <a:lnTo>
                    <a:pt x="13604" y="8133"/>
                  </a:lnTo>
                  <a:lnTo>
                    <a:pt x="13702" y="8060"/>
                  </a:lnTo>
                  <a:lnTo>
                    <a:pt x="13800" y="7962"/>
                  </a:lnTo>
                  <a:lnTo>
                    <a:pt x="13873" y="7864"/>
                  </a:lnTo>
                  <a:lnTo>
                    <a:pt x="13946" y="7742"/>
                  </a:lnTo>
                  <a:lnTo>
                    <a:pt x="13971" y="7620"/>
                  </a:lnTo>
                  <a:lnTo>
                    <a:pt x="13995" y="7474"/>
                  </a:lnTo>
                  <a:lnTo>
                    <a:pt x="13995" y="6521"/>
                  </a:lnTo>
                  <a:lnTo>
                    <a:pt x="13971" y="6399"/>
                  </a:lnTo>
                  <a:lnTo>
                    <a:pt x="13946" y="6253"/>
                  </a:lnTo>
                  <a:lnTo>
                    <a:pt x="13873" y="6155"/>
                  </a:lnTo>
                  <a:lnTo>
                    <a:pt x="13800" y="6033"/>
                  </a:lnTo>
                  <a:lnTo>
                    <a:pt x="13702" y="5959"/>
                  </a:lnTo>
                  <a:lnTo>
                    <a:pt x="13604" y="5886"/>
                  </a:lnTo>
                  <a:lnTo>
                    <a:pt x="13482" y="5837"/>
                  </a:lnTo>
                  <a:lnTo>
                    <a:pt x="13360" y="5789"/>
                  </a:lnTo>
                  <a:lnTo>
                    <a:pt x="11895" y="5642"/>
                  </a:lnTo>
                  <a:lnTo>
                    <a:pt x="11822" y="5349"/>
                  </a:lnTo>
                  <a:lnTo>
                    <a:pt x="11699" y="5056"/>
                  </a:lnTo>
                  <a:lnTo>
                    <a:pt x="11577" y="4763"/>
                  </a:lnTo>
                  <a:lnTo>
                    <a:pt x="11431" y="4494"/>
                  </a:lnTo>
                  <a:lnTo>
                    <a:pt x="12334" y="3346"/>
                  </a:lnTo>
                  <a:lnTo>
                    <a:pt x="12408" y="3249"/>
                  </a:lnTo>
                  <a:lnTo>
                    <a:pt x="12457" y="3126"/>
                  </a:lnTo>
                  <a:lnTo>
                    <a:pt x="12481" y="3004"/>
                  </a:lnTo>
                  <a:lnTo>
                    <a:pt x="12481" y="2858"/>
                  </a:lnTo>
                  <a:lnTo>
                    <a:pt x="12457" y="2736"/>
                  </a:lnTo>
                  <a:lnTo>
                    <a:pt x="12432" y="2614"/>
                  </a:lnTo>
                  <a:lnTo>
                    <a:pt x="12359" y="2491"/>
                  </a:lnTo>
                  <a:lnTo>
                    <a:pt x="12286" y="2394"/>
                  </a:lnTo>
                  <a:lnTo>
                    <a:pt x="11602" y="1710"/>
                  </a:lnTo>
                  <a:lnTo>
                    <a:pt x="11504" y="1637"/>
                  </a:lnTo>
                  <a:lnTo>
                    <a:pt x="11382" y="1563"/>
                  </a:lnTo>
                  <a:lnTo>
                    <a:pt x="11260" y="1514"/>
                  </a:lnTo>
                  <a:lnTo>
                    <a:pt x="10991" y="1514"/>
                  </a:lnTo>
                  <a:lnTo>
                    <a:pt x="10869" y="1539"/>
                  </a:lnTo>
                  <a:lnTo>
                    <a:pt x="10747" y="1588"/>
                  </a:lnTo>
                  <a:lnTo>
                    <a:pt x="10649" y="1661"/>
                  </a:lnTo>
                  <a:lnTo>
                    <a:pt x="9501" y="2565"/>
                  </a:lnTo>
                  <a:lnTo>
                    <a:pt x="9233" y="2418"/>
                  </a:lnTo>
                  <a:lnTo>
                    <a:pt x="8940" y="2296"/>
                  </a:lnTo>
                  <a:lnTo>
                    <a:pt x="8647" y="2174"/>
                  </a:lnTo>
                  <a:lnTo>
                    <a:pt x="8353" y="2076"/>
                  </a:lnTo>
                  <a:lnTo>
                    <a:pt x="8183" y="635"/>
                  </a:lnTo>
                  <a:lnTo>
                    <a:pt x="8158" y="513"/>
                  </a:lnTo>
                  <a:lnTo>
                    <a:pt x="8109" y="391"/>
                  </a:lnTo>
                  <a:lnTo>
                    <a:pt x="8036" y="293"/>
                  </a:lnTo>
                  <a:lnTo>
                    <a:pt x="7963" y="196"/>
                  </a:lnTo>
                  <a:lnTo>
                    <a:pt x="7841" y="122"/>
                  </a:lnTo>
                  <a:lnTo>
                    <a:pt x="7743" y="49"/>
                  </a:lnTo>
                  <a:lnTo>
                    <a:pt x="7596" y="25"/>
                  </a:lnTo>
                  <a:lnTo>
                    <a:pt x="74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497;p39"/>
            <p:cNvSpPr/>
            <p:nvPr/>
          </p:nvSpPr>
          <p:spPr>
            <a:xfrm>
              <a:off x="5567825" y="3185975"/>
              <a:ext cx="199075" cy="199075"/>
            </a:xfrm>
            <a:custGeom>
              <a:avLst/>
              <a:gdLst/>
              <a:ahLst/>
              <a:cxnLst/>
              <a:rect l="l" t="t" r="r" b="b"/>
              <a:pathLst>
                <a:path w="7963" h="7963" extrusionOk="0">
                  <a:moveTo>
                    <a:pt x="3933" y="2296"/>
                  </a:moveTo>
                  <a:lnTo>
                    <a:pt x="4103" y="2321"/>
                  </a:lnTo>
                  <a:lnTo>
                    <a:pt x="4274" y="2321"/>
                  </a:lnTo>
                  <a:lnTo>
                    <a:pt x="4421" y="2370"/>
                  </a:lnTo>
                  <a:lnTo>
                    <a:pt x="4592" y="2419"/>
                  </a:lnTo>
                  <a:lnTo>
                    <a:pt x="4738" y="2492"/>
                  </a:lnTo>
                  <a:lnTo>
                    <a:pt x="4885" y="2565"/>
                  </a:lnTo>
                  <a:lnTo>
                    <a:pt x="5032" y="2663"/>
                  </a:lnTo>
                  <a:lnTo>
                    <a:pt x="5154" y="2785"/>
                  </a:lnTo>
                  <a:lnTo>
                    <a:pt x="5276" y="2883"/>
                  </a:lnTo>
                  <a:lnTo>
                    <a:pt x="5373" y="3029"/>
                  </a:lnTo>
                  <a:lnTo>
                    <a:pt x="5447" y="3151"/>
                  </a:lnTo>
                  <a:lnTo>
                    <a:pt x="5520" y="3298"/>
                  </a:lnTo>
                  <a:lnTo>
                    <a:pt x="5593" y="3444"/>
                  </a:lnTo>
                  <a:lnTo>
                    <a:pt x="5618" y="3615"/>
                  </a:lnTo>
                  <a:lnTo>
                    <a:pt x="5642" y="3762"/>
                  </a:lnTo>
                  <a:lnTo>
                    <a:pt x="5667" y="3933"/>
                  </a:lnTo>
                  <a:lnTo>
                    <a:pt x="5667" y="4079"/>
                  </a:lnTo>
                  <a:lnTo>
                    <a:pt x="5642" y="4250"/>
                  </a:lnTo>
                  <a:lnTo>
                    <a:pt x="5618" y="4421"/>
                  </a:lnTo>
                  <a:lnTo>
                    <a:pt x="5569" y="4568"/>
                  </a:lnTo>
                  <a:lnTo>
                    <a:pt x="5496" y="4739"/>
                  </a:lnTo>
                  <a:lnTo>
                    <a:pt x="5398" y="4885"/>
                  </a:lnTo>
                  <a:lnTo>
                    <a:pt x="5300" y="5007"/>
                  </a:lnTo>
                  <a:lnTo>
                    <a:pt x="5203" y="5154"/>
                  </a:lnTo>
                  <a:lnTo>
                    <a:pt x="5080" y="5252"/>
                  </a:lnTo>
                  <a:lnTo>
                    <a:pt x="4958" y="5349"/>
                  </a:lnTo>
                  <a:lnTo>
                    <a:pt x="4812" y="5447"/>
                  </a:lnTo>
                  <a:lnTo>
                    <a:pt x="4665" y="5520"/>
                  </a:lnTo>
                  <a:lnTo>
                    <a:pt x="4519" y="5569"/>
                  </a:lnTo>
                  <a:lnTo>
                    <a:pt x="4372" y="5618"/>
                  </a:lnTo>
                  <a:lnTo>
                    <a:pt x="4201" y="5642"/>
                  </a:lnTo>
                  <a:lnTo>
                    <a:pt x="4055" y="5667"/>
                  </a:lnTo>
                  <a:lnTo>
                    <a:pt x="3884" y="5642"/>
                  </a:lnTo>
                  <a:lnTo>
                    <a:pt x="3713" y="5642"/>
                  </a:lnTo>
                  <a:lnTo>
                    <a:pt x="3566" y="5594"/>
                  </a:lnTo>
                  <a:lnTo>
                    <a:pt x="3395" y="5545"/>
                  </a:lnTo>
                  <a:lnTo>
                    <a:pt x="3249" y="5471"/>
                  </a:lnTo>
                  <a:lnTo>
                    <a:pt x="3102" y="5398"/>
                  </a:lnTo>
                  <a:lnTo>
                    <a:pt x="2956" y="5300"/>
                  </a:lnTo>
                  <a:lnTo>
                    <a:pt x="2833" y="5178"/>
                  </a:lnTo>
                  <a:lnTo>
                    <a:pt x="2711" y="5081"/>
                  </a:lnTo>
                  <a:lnTo>
                    <a:pt x="2614" y="4934"/>
                  </a:lnTo>
                  <a:lnTo>
                    <a:pt x="2540" y="4812"/>
                  </a:lnTo>
                  <a:lnTo>
                    <a:pt x="2467" y="4665"/>
                  </a:lnTo>
                  <a:lnTo>
                    <a:pt x="2394" y="4519"/>
                  </a:lnTo>
                  <a:lnTo>
                    <a:pt x="2369" y="4348"/>
                  </a:lnTo>
                  <a:lnTo>
                    <a:pt x="2321" y="4201"/>
                  </a:lnTo>
                  <a:lnTo>
                    <a:pt x="2321" y="4030"/>
                  </a:lnTo>
                  <a:lnTo>
                    <a:pt x="2321" y="3884"/>
                  </a:lnTo>
                  <a:lnTo>
                    <a:pt x="2345" y="3713"/>
                  </a:lnTo>
                  <a:lnTo>
                    <a:pt x="2369" y="3542"/>
                  </a:lnTo>
                  <a:lnTo>
                    <a:pt x="2418" y="3395"/>
                  </a:lnTo>
                  <a:lnTo>
                    <a:pt x="2492" y="3224"/>
                  </a:lnTo>
                  <a:lnTo>
                    <a:pt x="2589" y="3078"/>
                  </a:lnTo>
                  <a:lnTo>
                    <a:pt x="2687" y="2956"/>
                  </a:lnTo>
                  <a:lnTo>
                    <a:pt x="2785" y="2809"/>
                  </a:lnTo>
                  <a:lnTo>
                    <a:pt x="2907" y="2712"/>
                  </a:lnTo>
                  <a:lnTo>
                    <a:pt x="3029" y="2614"/>
                  </a:lnTo>
                  <a:lnTo>
                    <a:pt x="3175" y="2516"/>
                  </a:lnTo>
                  <a:lnTo>
                    <a:pt x="3322" y="2443"/>
                  </a:lnTo>
                  <a:lnTo>
                    <a:pt x="3468" y="2394"/>
                  </a:lnTo>
                  <a:lnTo>
                    <a:pt x="3615" y="2345"/>
                  </a:lnTo>
                  <a:lnTo>
                    <a:pt x="3786" y="2321"/>
                  </a:lnTo>
                  <a:lnTo>
                    <a:pt x="3933" y="2296"/>
                  </a:lnTo>
                  <a:close/>
                  <a:moveTo>
                    <a:pt x="3053" y="1"/>
                  </a:moveTo>
                  <a:lnTo>
                    <a:pt x="2980" y="25"/>
                  </a:lnTo>
                  <a:lnTo>
                    <a:pt x="2443" y="196"/>
                  </a:lnTo>
                  <a:lnTo>
                    <a:pt x="2369" y="220"/>
                  </a:lnTo>
                  <a:lnTo>
                    <a:pt x="2296" y="269"/>
                  </a:lnTo>
                  <a:lnTo>
                    <a:pt x="2198" y="391"/>
                  </a:lnTo>
                  <a:lnTo>
                    <a:pt x="2150" y="538"/>
                  </a:lnTo>
                  <a:lnTo>
                    <a:pt x="2150" y="611"/>
                  </a:lnTo>
                  <a:lnTo>
                    <a:pt x="2150" y="684"/>
                  </a:lnTo>
                  <a:lnTo>
                    <a:pt x="2394" y="1832"/>
                  </a:lnTo>
                  <a:lnTo>
                    <a:pt x="2223" y="1954"/>
                  </a:lnTo>
                  <a:lnTo>
                    <a:pt x="2076" y="2101"/>
                  </a:lnTo>
                  <a:lnTo>
                    <a:pt x="1002" y="1686"/>
                  </a:lnTo>
                  <a:lnTo>
                    <a:pt x="928" y="1686"/>
                  </a:lnTo>
                  <a:lnTo>
                    <a:pt x="831" y="1661"/>
                  </a:lnTo>
                  <a:lnTo>
                    <a:pt x="684" y="1710"/>
                  </a:lnTo>
                  <a:lnTo>
                    <a:pt x="562" y="1784"/>
                  </a:lnTo>
                  <a:lnTo>
                    <a:pt x="513" y="1832"/>
                  </a:lnTo>
                  <a:lnTo>
                    <a:pt x="464" y="1906"/>
                  </a:lnTo>
                  <a:lnTo>
                    <a:pt x="220" y="2394"/>
                  </a:lnTo>
                  <a:lnTo>
                    <a:pt x="196" y="2467"/>
                  </a:lnTo>
                  <a:lnTo>
                    <a:pt x="171" y="2541"/>
                  </a:lnTo>
                  <a:lnTo>
                    <a:pt x="196" y="2712"/>
                  </a:lnTo>
                  <a:lnTo>
                    <a:pt x="245" y="2834"/>
                  </a:lnTo>
                  <a:lnTo>
                    <a:pt x="293" y="2907"/>
                  </a:lnTo>
                  <a:lnTo>
                    <a:pt x="367" y="2956"/>
                  </a:lnTo>
                  <a:lnTo>
                    <a:pt x="1344" y="3591"/>
                  </a:lnTo>
                  <a:lnTo>
                    <a:pt x="1319" y="3786"/>
                  </a:lnTo>
                  <a:lnTo>
                    <a:pt x="1295" y="4006"/>
                  </a:lnTo>
                  <a:lnTo>
                    <a:pt x="245" y="4494"/>
                  </a:lnTo>
                  <a:lnTo>
                    <a:pt x="196" y="4519"/>
                  </a:lnTo>
                  <a:lnTo>
                    <a:pt x="123" y="4568"/>
                  </a:lnTo>
                  <a:lnTo>
                    <a:pt x="49" y="4714"/>
                  </a:lnTo>
                  <a:lnTo>
                    <a:pt x="0" y="4861"/>
                  </a:lnTo>
                  <a:lnTo>
                    <a:pt x="25" y="4934"/>
                  </a:lnTo>
                  <a:lnTo>
                    <a:pt x="25" y="5007"/>
                  </a:lnTo>
                  <a:lnTo>
                    <a:pt x="220" y="5545"/>
                  </a:lnTo>
                  <a:lnTo>
                    <a:pt x="245" y="5594"/>
                  </a:lnTo>
                  <a:lnTo>
                    <a:pt x="293" y="5667"/>
                  </a:lnTo>
                  <a:lnTo>
                    <a:pt x="391" y="5764"/>
                  </a:lnTo>
                  <a:lnTo>
                    <a:pt x="538" y="5813"/>
                  </a:lnTo>
                  <a:lnTo>
                    <a:pt x="684" y="5813"/>
                  </a:lnTo>
                  <a:lnTo>
                    <a:pt x="1832" y="5569"/>
                  </a:lnTo>
                  <a:lnTo>
                    <a:pt x="1954" y="5740"/>
                  </a:lnTo>
                  <a:lnTo>
                    <a:pt x="2101" y="5887"/>
                  </a:lnTo>
                  <a:lnTo>
                    <a:pt x="1710" y="6986"/>
                  </a:lnTo>
                  <a:lnTo>
                    <a:pt x="1686" y="7059"/>
                  </a:lnTo>
                  <a:lnTo>
                    <a:pt x="1686" y="7132"/>
                  </a:lnTo>
                  <a:lnTo>
                    <a:pt x="1710" y="7279"/>
                  </a:lnTo>
                  <a:lnTo>
                    <a:pt x="1783" y="7401"/>
                  </a:lnTo>
                  <a:lnTo>
                    <a:pt x="1857" y="7450"/>
                  </a:lnTo>
                  <a:lnTo>
                    <a:pt x="1905" y="7499"/>
                  </a:lnTo>
                  <a:lnTo>
                    <a:pt x="2418" y="7743"/>
                  </a:lnTo>
                  <a:lnTo>
                    <a:pt x="2492" y="7792"/>
                  </a:lnTo>
                  <a:lnTo>
                    <a:pt x="2711" y="7792"/>
                  </a:lnTo>
                  <a:lnTo>
                    <a:pt x="2858" y="7718"/>
                  </a:lnTo>
                  <a:lnTo>
                    <a:pt x="2907" y="7669"/>
                  </a:lnTo>
                  <a:lnTo>
                    <a:pt x="2956" y="7621"/>
                  </a:lnTo>
                  <a:lnTo>
                    <a:pt x="3591" y="6644"/>
                  </a:lnTo>
                  <a:lnTo>
                    <a:pt x="3810" y="6668"/>
                  </a:lnTo>
                  <a:lnTo>
                    <a:pt x="4006" y="6668"/>
                  </a:lnTo>
                  <a:lnTo>
                    <a:pt x="4494" y="7718"/>
                  </a:lnTo>
                  <a:lnTo>
                    <a:pt x="4543" y="7792"/>
                  </a:lnTo>
                  <a:lnTo>
                    <a:pt x="4592" y="7840"/>
                  </a:lnTo>
                  <a:lnTo>
                    <a:pt x="4714" y="7914"/>
                  </a:lnTo>
                  <a:lnTo>
                    <a:pt x="4861" y="7963"/>
                  </a:lnTo>
                  <a:lnTo>
                    <a:pt x="4934" y="7963"/>
                  </a:lnTo>
                  <a:lnTo>
                    <a:pt x="5007" y="7938"/>
                  </a:lnTo>
                  <a:lnTo>
                    <a:pt x="5544" y="7767"/>
                  </a:lnTo>
                  <a:lnTo>
                    <a:pt x="5618" y="7743"/>
                  </a:lnTo>
                  <a:lnTo>
                    <a:pt x="5667" y="7694"/>
                  </a:lnTo>
                  <a:lnTo>
                    <a:pt x="5764" y="7572"/>
                  </a:lnTo>
                  <a:lnTo>
                    <a:pt x="5838" y="7425"/>
                  </a:lnTo>
                  <a:lnTo>
                    <a:pt x="5838" y="7352"/>
                  </a:lnTo>
                  <a:lnTo>
                    <a:pt x="5838" y="7279"/>
                  </a:lnTo>
                  <a:lnTo>
                    <a:pt x="5593" y="6131"/>
                  </a:lnTo>
                  <a:lnTo>
                    <a:pt x="5740" y="6009"/>
                  </a:lnTo>
                  <a:lnTo>
                    <a:pt x="5911" y="5862"/>
                  </a:lnTo>
                  <a:lnTo>
                    <a:pt x="6985" y="6277"/>
                  </a:lnTo>
                  <a:lnTo>
                    <a:pt x="7059" y="6277"/>
                  </a:lnTo>
                  <a:lnTo>
                    <a:pt x="7132" y="6302"/>
                  </a:lnTo>
                  <a:lnTo>
                    <a:pt x="7278" y="6253"/>
                  </a:lnTo>
                  <a:lnTo>
                    <a:pt x="7425" y="6180"/>
                  </a:lnTo>
                  <a:lnTo>
                    <a:pt x="7474" y="6131"/>
                  </a:lnTo>
                  <a:lnTo>
                    <a:pt x="7523" y="6058"/>
                  </a:lnTo>
                  <a:lnTo>
                    <a:pt x="7767" y="5545"/>
                  </a:lnTo>
                  <a:lnTo>
                    <a:pt x="7791" y="5496"/>
                  </a:lnTo>
                  <a:lnTo>
                    <a:pt x="7816" y="5398"/>
                  </a:lnTo>
                  <a:lnTo>
                    <a:pt x="7791" y="5252"/>
                  </a:lnTo>
                  <a:lnTo>
                    <a:pt x="7718" y="5129"/>
                  </a:lnTo>
                  <a:lnTo>
                    <a:pt x="7669" y="5056"/>
                  </a:lnTo>
                  <a:lnTo>
                    <a:pt x="7620" y="5007"/>
                  </a:lnTo>
                  <a:lnTo>
                    <a:pt x="6643" y="4372"/>
                  </a:lnTo>
                  <a:lnTo>
                    <a:pt x="6668" y="4177"/>
                  </a:lnTo>
                  <a:lnTo>
                    <a:pt x="6668" y="3957"/>
                  </a:lnTo>
                  <a:lnTo>
                    <a:pt x="7718" y="3469"/>
                  </a:lnTo>
                  <a:lnTo>
                    <a:pt x="7791" y="3444"/>
                  </a:lnTo>
                  <a:lnTo>
                    <a:pt x="7865" y="3395"/>
                  </a:lnTo>
                  <a:lnTo>
                    <a:pt x="7938" y="3249"/>
                  </a:lnTo>
                  <a:lnTo>
                    <a:pt x="7962" y="3102"/>
                  </a:lnTo>
                  <a:lnTo>
                    <a:pt x="7962" y="3029"/>
                  </a:lnTo>
                  <a:lnTo>
                    <a:pt x="7962" y="2956"/>
                  </a:lnTo>
                  <a:lnTo>
                    <a:pt x="7767" y="2419"/>
                  </a:lnTo>
                  <a:lnTo>
                    <a:pt x="7743" y="2345"/>
                  </a:lnTo>
                  <a:lnTo>
                    <a:pt x="7694" y="2296"/>
                  </a:lnTo>
                  <a:lnTo>
                    <a:pt x="7572" y="2199"/>
                  </a:lnTo>
                  <a:lnTo>
                    <a:pt x="7449" y="2150"/>
                  </a:lnTo>
                  <a:lnTo>
                    <a:pt x="7278" y="2150"/>
                  </a:lnTo>
                  <a:lnTo>
                    <a:pt x="6155" y="2394"/>
                  </a:lnTo>
                  <a:lnTo>
                    <a:pt x="6033" y="2223"/>
                  </a:lnTo>
                  <a:lnTo>
                    <a:pt x="5886" y="2077"/>
                  </a:lnTo>
                  <a:lnTo>
                    <a:pt x="6277" y="978"/>
                  </a:lnTo>
                  <a:lnTo>
                    <a:pt x="6302" y="904"/>
                  </a:lnTo>
                  <a:lnTo>
                    <a:pt x="6302" y="831"/>
                  </a:lnTo>
                  <a:lnTo>
                    <a:pt x="6277" y="684"/>
                  </a:lnTo>
                  <a:lnTo>
                    <a:pt x="6179" y="562"/>
                  </a:lnTo>
                  <a:lnTo>
                    <a:pt x="6131" y="489"/>
                  </a:lnTo>
                  <a:lnTo>
                    <a:pt x="6082" y="465"/>
                  </a:lnTo>
                  <a:lnTo>
                    <a:pt x="5569" y="196"/>
                  </a:lnTo>
                  <a:lnTo>
                    <a:pt x="5496" y="172"/>
                  </a:lnTo>
                  <a:lnTo>
                    <a:pt x="5276" y="172"/>
                  </a:lnTo>
                  <a:lnTo>
                    <a:pt x="5129" y="245"/>
                  </a:lnTo>
                  <a:lnTo>
                    <a:pt x="5080" y="294"/>
                  </a:lnTo>
                  <a:lnTo>
                    <a:pt x="5032" y="343"/>
                  </a:lnTo>
                  <a:lnTo>
                    <a:pt x="4397" y="1319"/>
                  </a:lnTo>
                  <a:lnTo>
                    <a:pt x="4177" y="1295"/>
                  </a:lnTo>
                  <a:lnTo>
                    <a:pt x="3981" y="1295"/>
                  </a:lnTo>
                  <a:lnTo>
                    <a:pt x="3493" y="245"/>
                  </a:lnTo>
                  <a:lnTo>
                    <a:pt x="3444" y="172"/>
                  </a:lnTo>
                  <a:lnTo>
                    <a:pt x="3395" y="123"/>
                  </a:lnTo>
                  <a:lnTo>
                    <a:pt x="3273" y="49"/>
                  </a:lnTo>
                  <a:lnTo>
                    <a:pt x="312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8" name="Obráze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1377" y="1764479"/>
            <a:ext cx="2491956" cy="157747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Obdélník 8"/>
          <p:cNvSpPr/>
          <p:nvPr/>
        </p:nvSpPr>
        <p:spPr>
          <a:xfrm>
            <a:off x="6813175" y="4593850"/>
            <a:ext cx="2339017" cy="54964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Vypracoval: Ing. Martin Vašek</a:t>
            </a:r>
            <a:endParaRPr lang="cs-CZ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39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dissolve/>
      </p:transition>
    </mc:Choice>
    <mc:Fallback xmlns="">
      <p:transition spd="med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="" xmlns:a16="http://schemas.microsoft.com/office/drawing/2014/main" id="{1BE6621F-D796-4794-978E-DA57B3523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sz="2400" dirty="0" smtClean="0"/>
              <a:t>Možná řešení </a:t>
            </a:r>
            <a:endParaRPr lang="cs-CZ" sz="2400" dirty="0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="" xmlns:a16="http://schemas.microsoft.com/office/drawing/2014/main" id="{2D8A76F2-7DB1-43B9-8C83-05F341906B3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sp>
        <p:nvSpPr>
          <p:cNvPr id="6" name="Zástupný symbol pro text 2">
            <a:extLst>
              <a:ext uri="{FF2B5EF4-FFF2-40B4-BE49-F238E27FC236}">
                <a16:creationId xmlns="" xmlns:a16="http://schemas.microsoft.com/office/drawing/2014/main" id="{A79DFA99-5F7C-4549-A570-551124538054}"/>
              </a:ext>
            </a:extLst>
          </p:cNvPr>
          <p:cNvSpPr txBox="1">
            <a:spLocks/>
          </p:cNvSpPr>
          <p:nvPr/>
        </p:nvSpPr>
        <p:spPr>
          <a:xfrm>
            <a:off x="476028" y="1301749"/>
            <a:ext cx="7792110" cy="31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Encode Sans ExtraLight"/>
              <a:buChar char="▪"/>
              <a:defRPr sz="2000" b="0" i="0" u="none" strike="noStrike" cap="none">
                <a:solidFill>
                  <a:schemeClr val="lt1"/>
                </a:solidFill>
                <a:latin typeface="Calibri" panose="020F0502020204030204" pitchFamily="34" charset="0"/>
                <a:ea typeface="Encode Sans ExtraLight"/>
                <a:cs typeface="Calibri" panose="020F0502020204030204" pitchFamily="34" charset="0"/>
                <a:sym typeface="Encode Sans ExtraLight"/>
              </a:defRPr>
            </a:lvl1pPr>
            <a:lvl2pPr marL="914400" marR="0" lvl="1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Encode Sans ExtraLight"/>
              <a:buChar char="▫"/>
              <a:defRPr sz="2000" b="0" i="0" u="none" strike="noStrike" cap="none">
                <a:solidFill>
                  <a:schemeClr val="lt1"/>
                </a:solidFill>
                <a:latin typeface="Encode Sans ExtraLight"/>
                <a:ea typeface="Encode Sans ExtraLight"/>
                <a:cs typeface="Encode Sans ExtraLight"/>
                <a:sym typeface="Encode Sans ExtraLight"/>
              </a:defRPr>
            </a:lvl2pPr>
            <a:lvl3pPr marL="1371600" marR="0" lvl="2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Encode Sans ExtraLight"/>
              <a:buChar char="▫"/>
              <a:defRPr sz="2000" b="0" i="0" u="none" strike="noStrike" cap="none">
                <a:solidFill>
                  <a:schemeClr val="lt1"/>
                </a:solidFill>
                <a:latin typeface="Encode Sans ExtraLight"/>
                <a:ea typeface="Encode Sans ExtraLight"/>
                <a:cs typeface="Encode Sans ExtraLight"/>
                <a:sym typeface="Encode Sans ExtraLight"/>
              </a:defRPr>
            </a:lvl3pPr>
            <a:lvl4pPr marL="1828800" marR="0" lvl="3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Encode Sans ExtraLight"/>
              <a:buChar char="▫"/>
              <a:defRPr sz="2000" b="0" i="0" u="none" strike="noStrike" cap="none">
                <a:solidFill>
                  <a:schemeClr val="lt1"/>
                </a:solidFill>
                <a:latin typeface="Encode Sans ExtraLight"/>
                <a:ea typeface="Encode Sans ExtraLight"/>
                <a:cs typeface="Encode Sans ExtraLight"/>
                <a:sym typeface="Encode Sans ExtraLight"/>
              </a:defRPr>
            </a:lvl4pPr>
            <a:lvl5pPr marL="2286000" marR="0" lvl="4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Encode Sans ExtraLight"/>
              <a:buChar char="▫"/>
              <a:defRPr sz="2000" b="0" i="0" u="none" strike="noStrike" cap="none">
                <a:solidFill>
                  <a:schemeClr val="lt1"/>
                </a:solidFill>
                <a:latin typeface="Encode Sans ExtraLight"/>
                <a:ea typeface="Encode Sans ExtraLight"/>
                <a:cs typeface="Encode Sans ExtraLight"/>
                <a:sym typeface="Encode Sans ExtraLight"/>
              </a:defRPr>
            </a:lvl5pPr>
            <a:lvl6pPr marL="2743200" marR="0" lvl="5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Encode Sans ExtraLight"/>
              <a:buChar char="▫"/>
              <a:defRPr sz="2000" b="0" i="0" u="none" strike="noStrike" cap="none">
                <a:solidFill>
                  <a:schemeClr val="lt1"/>
                </a:solidFill>
                <a:latin typeface="Encode Sans ExtraLight"/>
                <a:ea typeface="Encode Sans ExtraLight"/>
                <a:cs typeface="Encode Sans ExtraLight"/>
                <a:sym typeface="Encode Sans ExtraLight"/>
              </a:defRPr>
            </a:lvl6pPr>
            <a:lvl7pPr marL="3200400" marR="0" lvl="6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Encode Sans ExtraLight"/>
              <a:buChar char="▫"/>
              <a:defRPr sz="2000" b="0" i="0" u="none" strike="noStrike" cap="none">
                <a:solidFill>
                  <a:schemeClr val="lt1"/>
                </a:solidFill>
                <a:latin typeface="Encode Sans ExtraLight"/>
                <a:ea typeface="Encode Sans ExtraLight"/>
                <a:cs typeface="Encode Sans ExtraLight"/>
                <a:sym typeface="Encode Sans ExtraLight"/>
              </a:defRPr>
            </a:lvl7pPr>
            <a:lvl8pPr marL="3657600" marR="0" lvl="7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Encode Sans ExtraLight"/>
              <a:buChar char="▫"/>
              <a:defRPr sz="2000" b="0" i="0" u="none" strike="noStrike" cap="none">
                <a:solidFill>
                  <a:schemeClr val="lt1"/>
                </a:solidFill>
                <a:latin typeface="Encode Sans ExtraLight"/>
                <a:ea typeface="Encode Sans ExtraLight"/>
                <a:cs typeface="Encode Sans ExtraLight"/>
                <a:sym typeface="Encode Sans ExtraLight"/>
              </a:defRPr>
            </a:lvl8pPr>
            <a:lvl9pPr marL="4114800" marR="0" lvl="8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Encode Sans ExtraLight"/>
              <a:buChar char="▫"/>
              <a:defRPr sz="2000" b="0" i="0" u="none" strike="noStrike" cap="none">
                <a:solidFill>
                  <a:schemeClr val="lt1"/>
                </a:solidFill>
                <a:latin typeface="Encode Sans ExtraLight"/>
                <a:ea typeface="Encode Sans ExtraLight"/>
                <a:cs typeface="Encode Sans ExtraLight"/>
                <a:sym typeface="Encode Sans ExtraLight"/>
              </a:defRPr>
            </a:lvl9pPr>
          </a:lstStyle>
          <a:p>
            <a:pPr marL="101600" indent="0">
              <a:buFont typeface="Encode Sans ExtraLight"/>
              <a:buNone/>
            </a:pPr>
            <a:endParaRPr lang="pl-PL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21" y="988473"/>
            <a:ext cx="5788958" cy="3266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74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sz="2400" dirty="0" smtClean="0"/>
              <a:t>Integrace platforem</a:t>
            </a:r>
            <a:endParaRPr lang="cs-CZ" sz="2400" dirty="0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8732" y="910975"/>
            <a:ext cx="5398736" cy="3638600"/>
          </a:xfrm>
          <a:prstGeom prst="rect">
            <a:avLst/>
          </a:prstGeom>
        </p:spPr>
      </p:pic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2658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6873" y="0"/>
            <a:ext cx="5738357" cy="4419983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7344" y="0"/>
            <a:ext cx="259439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37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dissolve/>
      </p:transition>
    </mc:Choice>
    <mc:Fallback xmlns="">
      <p:transition spd="med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52612"/>
            <a:ext cx="9144000" cy="4946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84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číslo snímku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0934"/>
            <a:ext cx="9144000" cy="468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0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ertes template">
  <a:themeElements>
    <a:clrScheme name="Custom 347">
      <a:dk1>
        <a:srgbClr val="000000"/>
      </a:dk1>
      <a:lt1>
        <a:srgbClr val="FFFFFF"/>
      </a:lt1>
      <a:dk2>
        <a:srgbClr val="434343"/>
      </a:dk2>
      <a:lt2>
        <a:srgbClr val="F3F3F3"/>
      </a:lt2>
      <a:accent1>
        <a:srgbClr val="F55C21"/>
      </a:accent1>
      <a:accent2>
        <a:srgbClr val="BA3B21"/>
      </a:accent2>
      <a:accent3>
        <a:srgbClr val="661201"/>
      </a:accent3>
      <a:accent4>
        <a:srgbClr val="27272D"/>
      </a:accent4>
      <a:accent5>
        <a:srgbClr val="4F4F5C"/>
      </a:accent5>
      <a:accent6>
        <a:srgbClr val="D4D3D9"/>
      </a:accent6>
      <a:hlink>
        <a:srgbClr val="FFFFFF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9017</TotalTime>
  <Words>570</Words>
  <Application>Microsoft Office PowerPoint</Application>
  <PresentationFormat>Předvádění na obrazovce (16:9)</PresentationFormat>
  <Paragraphs>137</Paragraphs>
  <Slides>41</Slides>
  <Notes>3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41</vt:i4>
      </vt:variant>
    </vt:vector>
  </HeadingPairs>
  <TitlesOfParts>
    <vt:vector size="48" baseType="lpstr">
      <vt:lpstr>Arial</vt:lpstr>
      <vt:lpstr>Arial Black</vt:lpstr>
      <vt:lpstr>Calibri</vt:lpstr>
      <vt:lpstr>Calibri Light</vt:lpstr>
      <vt:lpstr>Encode Sans</vt:lpstr>
      <vt:lpstr>Encode Sans ExtraLight</vt:lpstr>
      <vt:lpstr>Laertes template</vt:lpstr>
      <vt:lpstr>Prezentace aplikace PowerPoint</vt:lpstr>
      <vt:lpstr>Prezentace aplikace PowerPoint</vt:lpstr>
      <vt:lpstr>Prezentace aplikace PowerPoint</vt:lpstr>
      <vt:lpstr>Prezentace aplikace PowerPoint</vt:lpstr>
      <vt:lpstr>Možná řešení </vt:lpstr>
      <vt:lpstr>Integrace platforem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Vynucování zákonů – Současné výzvy</vt:lpstr>
      <vt:lpstr>Vynucování zákonů – Současné výzvy</vt:lpstr>
      <vt:lpstr>Aplikace Aicuda-Vaidio – Přínosy oproti tradičním systémům </vt:lpstr>
      <vt:lpstr>Řešení – Aicuda-Vaidio</vt:lpstr>
      <vt:lpstr>Řešení – Aicuda-Vaidio</vt:lpstr>
      <vt:lpstr>Centrální monitoring – přehled funkcí</vt:lpstr>
      <vt:lpstr>Bezpečnost + Ochrana</vt:lpstr>
      <vt:lpstr>Řízení dopravy</vt:lpstr>
      <vt:lpstr>Detekce semaforů</vt:lpstr>
      <vt:lpstr>Detekce projetí na červenou</vt:lpstr>
      <vt:lpstr>Detekce a upozornění v reálném čase</vt:lpstr>
      <vt:lpstr>Forenzní vyšetřování s využitím AICUDA-VAIDIO</vt:lpstr>
      <vt:lpstr>Forenzní vyšetřování s využitím AICUDA-VAIDIO</vt:lpstr>
      <vt:lpstr>Snižování rizik</vt:lpstr>
      <vt:lpstr>Nejčastější využívané video-analýzy</vt:lpstr>
      <vt:lpstr>Cross camera tracking</vt:lpstr>
      <vt:lpstr>Face recognition – rozpoznávání tváří </vt:lpstr>
      <vt:lpstr>Příklady z našeho systému</vt:lpstr>
      <vt:lpstr>Object left behind – zanechané zavazadlo</vt:lpstr>
      <vt:lpstr>People counting / loitering / dwell / wrong movement</vt:lpstr>
      <vt:lpstr>Prezentace aplikace PowerPoint</vt:lpstr>
      <vt:lpstr>Intrusion detection</vt:lpstr>
      <vt:lpstr>  Specialised Object License + WeaponHelmet Detection</vt:lpstr>
      <vt:lpstr>  Specialised Object License + WeaponHelmet Detection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Radim Karpíšek</dc:creator>
  <cp:lastModifiedBy>Účet Microsoft</cp:lastModifiedBy>
  <cp:revision>392</cp:revision>
  <dcterms:modified xsi:type="dcterms:W3CDTF">2025-09-17T07:38:07Z</dcterms:modified>
</cp:coreProperties>
</file>